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7" r:id="rId6"/>
    <p:sldId id="268" r:id="rId7"/>
    <p:sldId id="271" r:id="rId8"/>
    <p:sldId id="270" r:id="rId9"/>
    <p:sldId id="275" r:id="rId10"/>
    <p:sldId id="272" r:id="rId11"/>
    <p:sldId id="273" r:id="rId12"/>
    <p:sldId id="280" r:id="rId13"/>
    <p:sldId id="291" r:id="rId14"/>
    <p:sldId id="287" r:id="rId15"/>
    <p:sldId id="259" r:id="rId16"/>
    <p:sldId id="260" r:id="rId17"/>
    <p:sldId id="288" r:id="rId18"/>
    <p:sldId id="289" r:id="rId19"/>
    <p:sldId id="261" r:id="rId20"/>
    <p:sldId id="265" r:id="rId21"/>
    <p:sldId id="263" r:id="rId22"/>
    <p:sldId id="274" r:id="rId23"/>
    <p:sldId id="281" r:id="rId24"/>
    <p:sldId id="279" r:id="rId25"/>
    <p:sldId id="282" r:id="rId26"/>
    <p:sldId id="283" r:id="rId27"/>
    <p:sldId id="284" r:id="rId28"/>
    <p:sldId id="285" r:id="rId29"/>
    <p:sldId id="294" r:id="rId30"/>
    <p:sldId id="293" r:id="rId31"/>
    <p:sldId id="295" r:id="rId32"/>
    <p:sldId id="296" r:id="rId33"/>
    <p:sldId id="297"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CC"/>
    <a:srgbClr val="CC0066"/>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138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ureshp@nitw.ac.in"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gif"/><Relationship Id="rId4" Type="http://schemas.openxmlformats.org/officeDocument/2006/relationships/image" Target="../media/image19.gif"/></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gif"/><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gif"/></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6.jpeg"/></Relationships>
</file>

<file path=ppt/slides/_rels/slide2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F48E05-448F-4072-93E8-A90BF78ECC35}"/>
              </a:ext>
            </a:extLst>
          </p:cNvPr>
          <p:cNvSpPr>
            <a:spLocks noGrp="1"/>
          </p:cNvSpPr>
          <p:nvPr>
            <p:ph type="title"/>
          </p:nvPr>
        </p:nvSpPr>
        <p:spPr>
          <a:xfrm>
            <a:off x="228600" y="1828800"/>
            <a:ext cx="8229600" cy="4114800"/>
          </a:xfrm>
        </p:spPr>
        <p:txBody>
          <a:bodyPr>
            <a:normAutofit fontScale="90000"/>
          </a:bodyPr>
          <a:lstStyle/>
          <a:p>
            <a:r>
              <a:rPr lang="en-IN" sz="4000" b="1" dirty="0">
                <a:solidFill>
                  <a:srgbClr val="0000CC"/>
                </a:solidFill>
              </a:rPr>
              <a:t>KNEMATICS OF MACHNERY</a:t>
            </a:r>
            <a:br>
              <a:rPr lang="en-IN" sz="5400" b="1" dirty="0">
                <a:solidFill>
                  <a:srgbClr val="0000CC"/>
                </a:solidFill>
              </a:rPr>
            </a:br>
            <a:r>
              <a:rPr lang="en-IN" sz="2700" dirty="0">
                <a:solidFill>
                  <a:srgbClr val="0000CC"/>
                </a:solidFill>
              </a:rPr>
              <a:t>Chapter 1</a:t>
            </a:r>
            <a:br>
              <a:rPr lang="en-IN" sz="2700" b="1" dirty="0">
                <a:solidFill>
                  <a:srgbClr val="0000CC"/>
                </a:solidFill>
              </a:rPr>
            </a:br>
            <a:r>
              <a:rPr lang="en-IN" sz="2700" i="1" dirty="0">
                <a:solidFill>
                  <a:srgbClr val="008000"/>
                </a:solidFill>
              </a:rPr>
              <a:t>1</a:t>
            </a:r>
            <a:r>
              <a:rPr lang="en-IN" sz="2700" i="1" baseline="30000" dirty="0">
                <a:solidFill>
                  <a:srgbClr val="008000"/>
                </a:solidFill>
              </a:rPr>
              <a:t>st</a:t>
            </a:r>
            <a:r>
              <a:rPr lang="en-IN" sz="2700" i="1" dirty="0">
                <a:solidFill>
                  <a:srgbClr val="008000"/>
                </a:solidFill>
              </a:rPr>
              <a:t> B. Tech_ Sem 2</a:t>
            </a:r>
            <a:br>
              <a:rPr lang="en-IN" sz="2700" i="1" dirty="0">
                <a:solidFill>
                  <a:srgbClr val="008000"/>
                </a:solidFill>
              </a:rPr>
            </a:br>
            <a:r>
              <a:rPr lang="en-IN" sz="2700" b="1" dirty="0">
                <a:solidFill>
                  <a:srgbClr val="008000"/>
                </a:solidFill>
              </a:rPr>
              <a:t>Dr P SURESH</a:t>
            </a:r>
            <a:br>
              <a:rPr lang="en-IN" sz="2700" dirty="0">
                <a:solidFill>
                  <a:srgbClr val="0000CC"/>
                </a:solidFill>
              </a:rPr>
            </a:br>
            <a:br>
              <a:rPr lang="en-IN" sz="2700" dirty="0">
                <a:solidFill>
                  <a:srgbClr val="0000CC"/>
                </a:solidFill>
              </a:rPr>
            </a:br>
            <a:r>
              <a:rPr lang="en-IN" sz="2700" dirty="0">
                <a:solidFill>
                  <a:srgbClr val="FF0000"/>
                </a:solidFill>
              </a:rPr>
              <a:t>APRIL – JUNE 2022</a:t>
            </a:r>
            <a:br>
              <a:rPr lang="en-IN" sz="2700" dirty="0">
                <a:solidFill>
                  <a:srgbClr val="FF0000"/>
                </a:solidFill>
              </a:rPr>
            </a:br>
            <a:r>
              <a:rPr lang="en-IN" sz="2700" b="1" i="1" dirty="0">
                <a:solidFill>
                  <a:srgbClr val="0000CC"/>
                </a:solidFill>
                <a:hlinkClick r:id="rId2">
                  <a:extLst>
                    <a:ext uri="{A12FA001-AC4F-418D-AE19-62706E023703}">
                      <ahyp:hlinkClr xmlns:ahyp="http://schemas.microsoft.com/office/drawing/2018/hyperlinkcolor" val="tx"/>
                    </a:ext>
                  </a:extLst>
                </a:hlinkClick>
              </a:rPr>
              <a:t>sureshp@nitw.ac.in</a:t>
            </a:r>
            <a:br>
              <a:rPr lang="en-IN" sz="2700" b="1" i="1" dirty="0">
                <a:solidFill>
                  <a:srgbClr val="0000CC"/>
                </a:solidFill>
              </a:rPr>
            </a:br>
            <a:r>
              <a:rPr lang="en-IN" sz="2700" b="1" i="1" dirty="0">
                <a:solidFill>
                  <a:srgbClr val="0000CC"/>
                </a:solidFill>
              </a:rPr>
              <a:t>8248754482</a:t>
            </a:r>
            <a:br>
              <a:rPr lang="en-IN" dirty="0">
                <a:solidFill>
                  <a:srgbClr val="0000CC"/>
                </a:solidFill>
              </a:rPr>
            </a:br>
            <a:endParaRPr lang="en-IN" dirty="0">
              <a:solidFill>
                <a:srgbClr val="0000CC"/>
              </a:solidFill>
            </a:endParaRPr>
          </a:p>
        </p:txBody>
      </p:sp>
    </p:spTree>
    <p:extLst>
      <p:ext uri="{BB962C8B-B14F-4D97-AF65-F5344CB8AC3E}">
        <p14:creationId xmlns:p14="http://schemas.microsoft.com/office/powerpoint/2010/main" val="1177176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9EBE0E-7C65-430B-A782-A42AD6852801}"/>
              </a:ext>
            </a:extLst>
          </p:cNvPr>
          <p:cNvSpPr txBox="1"/>
          <p:nvPr/>
        </p:nvSpPr>
        <p:spPr>
          <a:xfrm>
            <a:off x="1606" y="31899"/>
            <a:ext cx="8991600" cy="707886"/>
          </a:xfrm>
          <a:prstGeom prst="rect">
            <a:avLst/>
          </a:prstGeom>
          <a:noFill/>
        </p:spPr>
        <p:txBody>
          <a:bodyPr wrap="square" rtlCol="0">
            <a:spAutoFit/>
          </a:bodyPr>
          <a:lstStyle/>
          <a:p>
            <a:r>
              <a:rPr lang="en-IN" sz="2000" b="1" dirty="0">
                <a:solidFill>
                  <a:srgbClr val="0000CC"/>
                </a:solidFill>
                <a:latin typeface="Times New Roman" panose="02020603050405020304" pitchFamily="18" charset="0"/>
                <a:cs typeface="Times New Roman" panose="02020603050405020304" pitchFamily="18" charset="0"/>
              </a:rPr>
              <a:t>Space Mechanism : </a:t>
            </a:r>
            <a:r>
              <a:rPr lang="en-IN" sz="2000" dirty="0">
                <a:latin typeface="Times New Roman" panose="02020603050405020304" pitchFamily="18" charset="0"/>
                <a:cs typeface="Times New Roman" panose="02020603050405020304" pitchFamily="18" charset="0"/>
              </a:rPr>
              <a:t>Some points in a mechanism moves in three –dimensional space Example : Hook’s joint  (universal coupling)</a:t>
            </a:r>
          </a:p>
        </p:txBody>
      </p:sp>
      <p:pic>
        <p:nvPicPr>
          <p:cNvPr id="3" name="Picture 2">
            <a:extLst>
              <a:ext uri="{FF2B5EF4-FFF2-40B4-BE49-F238E27FC236}">
                <a16:creationId xmlns:a16="http://schemas.microsoft.com/office/drawing/2014/main" id="{EA0D3950-E12D-453B-95A4-2360F09A3B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0475" y="972145"/>
            <a:ext cx="4267419" cy="2273417"/>
          </a:xfrm>
          <a:prstGeom prst="rect">
            <a:avLst/>
          </a:prstGeom>
          <a:effectLst>
            <a:glow rad="127000">
              <a:srgbClr val="FF0000"/>
            </a:glow>
          </a:effectLst>
        </p:spPr>
      </p:pic>
      <p:pic>
        <p:nvPicPr>
          <p:cNvPr id="3076" name="Picture 4" descr="What Is Driveshaft or Propeller Shaft? - Engineering Choice">
            <a:extLst>
              <a:ext uri="{FF2B5EF4-FFF2-40B4-BE49-F238E27FC236}">
                <a16:creationId xmlns:a16="http://schemas.microsoft.com/office/drawing/2014/main" id="{CAFDF144-3C4B-4404-915E-6B8D0B17F04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b="-62"/>
          <a:stretch/>
        </p:blipFill>
        <p:spPr bwMode="auto">
          <a:xfrm>
            <a:off x="180475" y="895945"/>
            <a:ext cx="4941418" cy="2941320"/>
          </a:xfrm>
          <a:prstGeom prst="rect">
            <a:avLst/>
          </a:prstGeom>
          <a:noFill/>
          <a:effectLst>
            <a:glow rad="127000">
              <a:srgbClr val="0000CC"/>
            </a:glow>
          </a:effectLst>
          <a:extLst>
            <a:ext uri="{909E8E84-426E-40DD-AFC4-6F175D3DCCD1}">
              <a14:hiddenFill xmlns:a14="http://schemas.microsoft.com/office/drawing/2010/main">
                <a:solidFill>
                  <a:srgbClr val="FFFFFF"/>
                </a:solidFill>
              </a14:hiddenFill>
            </a:ext>
          </a:extLst>
        </p:spPr>
      </p:pic>
      <p:pic>
        <p:nvPicPr>
          <p:cNvPr id="7" name="Picture 2" descr="Best Drive Shaft GIFs | Gfycat">
            <a:extLst>
              <a:ext uri="{FF2B5EF4-FFF2-40B4-BE49-F238E27FC236}">
                <a16:creationId xmlns:a16="http://schemas.microsoft.com/office/drawing/2014/main" id="{72F00985-5E70-44AC-99F4-1629353A0FC3}"/>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149639" y="877619"/>
            <a:ext cx="5003089" cy="2959646"/>
          </a:xfrm>
          <a:prstGeom prst="rect">
            <a:avLst/>
          </a:prstGeom>
          <a:noFill/>
          <a:effectLst>
            <a:glow rad="127000">
              <a:srgbClr val="990099"/>
            </a:glow>
          </a:effectLst>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AC9F72E-40D0-4DA3-A1D8-E014F1722307}"/>
              </a:ext>
            </a:extLst>
          </p:cNvPr>
          <p:cNvGrpSpPr/>
          <p:nvPr/>
        </p:nvGrpSpPr>
        <p:grpSpPr>
          <a:xfrm>
            <a:off x="5302719" y="858368"/>
            <a:ext cx="3810000" cy="2933177"/>
            <a:chOff x="5350844" y="1715023"/>
            <a:chExt cx="3810000" cy="2933177"/>
          </a:xfrm>
        </p:grpSpPr>
        <p:pic>
          <p:nvPicPr>
            <p:cNvPr id="3078" name="Picture 6" descr="Four-bar linkage - Wikipedia">
              <a:extLst>
                <a:ext uri="{FF2B5EF4-FFF2-40B4-BE49-F238E27FC236}">
                  <a16:creationId xmlns:a16="http://schemas.microsoft.com/office/drawing/2014/main" id="{E15CD811-18C5-4117-8E95-60D5B9107165}"/>
                </a:ext>
              </a:extLst>
            </p:cNvPr>
            <p:cNvPicPr>
              <a:picLocks noChangeAspect="1" noChangeArrowheads="1" noCrop="1"/>
            </p:cNvPicPr>
            <p:nvPr/>
          </p:nvPicPr>
          <p:blipFill>
            <a:blip r:embed="rId5">
              <a:extLst>
                <a:ext uri="{28A0092B-C50C-407E-A947-70E740481C1C}">
                  <a14:useLocalDpi xmlns:a14="http://schemas.microsoft.com/office/drawing/2010/main"/>
                </a:ext>
              </a:extLst>
            </a:blip>
            <a:srcRect/>
            <a:stretch>
              <a:fillRect/>
            </a:stretch>
          </p:blipFill>
          <p:spPr bwMode="auto">
            <a:xfrm>
              <a:off x="5350844" y="1734274"/>
              <a:ext cx="3707331" cy="2913926"/>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F39F1E-FBEB-4E3D-9606-22CB1FFFA28F}"/>
                </a:ext>
              </a:extLst>
            </p:cNvPr>
            <p:cNvSpPr txBox="1"/>
            <p:nvPr/>
          </p:nvSpPr>
          <p:spPr>
            <a:xfrm>
              <a:off x="6932349" y="1715023"/>
              <a:ext cx="2228495" cy="646331"/>
            </a:xfrm>
            <a:prstGeom prst="rect">
              <a:avLst/>
            </a:prstGeom>
            <a:noFill/>
          </p:spPr>
          <p:txBody>
            <a:bodyPr wrap="none" rtlCol="0">
              <a:spAutoFit/>
            </a:bodyPr>
            <a:lstStyle/>
            <a:p>
              <a:r>
                <a:rPr lang="en-IN" b="1" dirty="0"/>
                <a:t>Four bar Mechanism</a:t>
              </a:r>
            </a:p>
            <a:p>
              <a:r>
                <a:rPr lang="en-IN" b="1" dirty="0"/>
                <a:t>(Planer Mechanism)</a:t>
              </a:r>
            </a:p>
          </p:txBody>
        </p:sp>
      </p:grpSp>
      <p:sp>
        <p:nvSpPr>
          <p:cNvPr id="12" name="TextBox 11">
            <a:extLst>
              <a:ext uri="{FF2B5EF4-FFF2-40B4-BE49-F238E27FC236}">
                <a16:creationId xmlns:a16="http://schemas.microsoft.com/office/drawing/2014/main" id="{3C6E70CD-0A91-4DEB-BE98-40D0FB463DC3}"/>
              </a:ext>
            </a:extLst>
          </p:cNvPr>
          <p:cNvSpPr txBox="1"/>
          <p:nvPr/>
        </p:nvSpPr>
        <p:spPr>
          <a:xfrm>
            <a:off x="18450" y="4267200"/>
            <a:ext cx="9125550" cy="1938992"/>
          </a:xfrm>
          <a:prstGeom prst="rect">
            <a:avLst/>
          </a:prstGeom>
          <a:noFill/>
        </p:spPr>
        <p:txBody>
          <a:bodyPr wrap="square" rtlCol="0">
            <a:spAutoFit/>
          </a:bodyPr>
          <a:lstStyle/>
          <a:p>
            <a:r>
              <a:rPr lang="en-IN" sz="2000" b="1" dirty="0">
                <a:solidFill>
                  <a:srgbClr val="0000CC"/>
                </a:solidFill>
                <a:latin typeface="Times New Roman" panose="02020603050405020304" pitchFamily="18" charset="0"/>
                <a:cs typeface="Times New Roman" panose="02020603050405020304" pitchFamily="18" charset="0"/>
              </a:rPr>
              <a:t>Kinematic Pair: </a:t>
            </a:r>
            <a:r>
              <a:rPr lang="en-IN" sz="2000" dirty="0">
                <a:solidFill>
                  <a:srgbClr val="0000CC"/>
                </a:solidFill>
                <a:latin typeface="Times New Roman" panose="02020603050405020304" pitchFamily="18" charset="0"/>
                <a:cs typeface="Times New Roman" panose="02020603050405020304" pitchFamily="18" charset="0"/>
              </a:rPr>
              <a:t>is a joint between two links </a:t>
            </a:r>
          </a:p>
          <a:p>
            <a:r>
              <a:rPr lang="en-IN" sz="2000" dirty="0">
                <a:solidFill>
                  <a:srgbClr val="0000CC"/>
                </a:solidFill>
                <a:latin typeface="Times New Roman" panose="02020603050405020304" pitchFamily="18" charset="0"/>
                <a:cs typeface="Times New Roman" panose="02020603050405020304" pitchFamily="18" charset="0"/>
              </a:rPr>
              <a:t>(How they are joined ?)</a:t>
            </a:r>
          </a:p>
          <a:p>
            <a:pPr marL="342900" indent="-342900">
              <a:buFont typeface="Wingdings" panose="05000000000000000000" pitchFamily="2" charset="2"/>
              <a:buChar char="Ø"/>
            </a:pPr>
            <a:r>
              <a:rPr lang="en-IN" sz="2000" dirty="0">
                <a:solidFill>
                  <a:srgbClr val="0000CC"/>
                </a:solidFill>
                <a:latin typeface="Times New Roman" panose="02020603050405020304" pitchFamily="18" charset="0"/>
                <a:cs typeface="Times New Roman" panose="02020603050405020304" pitchFamily="18" charset="0"/>
              </a:rPr>
              <a:t>Also, the relative motion between this two links is depends on the joint or  kinematic pair .</a:t>
            </a:r>
          </a:p>
          <a:p>
            <a:pPr marL="342900" indent="-342900">
              <a:buFont typeface="Wingdings" panose="05000000000000000000" pitchFamily="2" charset="2"/>
              <a:buChar char="Ø"/>
            </a:pPr>
            <a:endParaRPr lang="en-IN" sz="2000" dirty="0">
              <a:solidFill>
                <a:srgbClr val="0000CC"/>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b="1" i="1" dirty="0">
                <a:solidFill>
                  <a:srgbClr val="FF0000"/>
                </a:solidFill>
                <a:latin typeface="Times New Roman" panose="02020603050405020304" pitchFamily="18" charset="0"/>
                <a:cs typeface="Times New Roman" panose="02020603050405020304" pitchFamily="18" charset="0"/>
              </a:rPr>
              <a:t>It’s classified into : LOWER and HIGHER PAIR</a:t>
            </a:r>
          </a:p>
        </p:txBody>
      </p:sp>
    </p:spTree>
    <p:extLst>
      <p:ext uri="{BB962C8B-B14F-4D97-AF65-F5344CB8AC3E}">
        <p14:creationId xmlns:p14="http://schemas.microsoft.com/office/powerpoint/2010/main" val="355263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additive="base">
                                        <p:cTn id="13" dur="500" fill="hold"/>
                                        <p:tgtEl>
                                          <p:spTgt spid="3076"/>
                                        </p:tgtEl>
                                        <p:attrNameLst>
                                          <p:attrName>ppt_x</p:attrName>
                                        </p:attrNameLst>
                                      </p:cBhvr>
                                      <p:tavLst>
                                        <p:tav tm="0">
                                          <p:val>
                                            <p:strVal val="#ppt_x"/>
                                          </p:val>
                                        </p:tav>
                                        <p:tav tm="100000">
                                          <p:val>
                                            <p:strVal val="#ppt_x"/>
                                          </p:val>
                                        </p:tav>
                                      </p:tavLst>
                                    </p:anim>
                                    <p:anim calcmode="lin" valueType="num">
                                      <p:cBhvr additive="base">
                                        <p:cTn id="1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D7EFAA-C95A-4E1E-8C14-C2ACFA07C1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874" y="1676400"/>
            <a:ext cx="4438878" cy="4045158"/>
          </a:xfrm>
          <a:prstGeom prst="rect">
            <a:avLst/>
          </a:prstGeom>
          <a:effectLst>
            <a:glow rad="127000">
              <a:srgbClr val="008000"/>
            </a:glow>
          </a:effectLst>
        </p:spPr>
      </p:pic>
      <p:sp>
        <p:nvSpPr>
          <p:cNvPr id="3" name="TextBox 2">
            <a:extLst>
              <a:ext uri="{FF2B5EF4-FFF2-40B4-BE49-F238E27FC236}">
                <a16:creationId xmlns:a16="http://schemas.microsoft.com/office/drawing/2014/main" id="{224FFE3F-98A0-429C-95E6-7230BD5FE0F5}"/>
              </a:ext>
            </a:extLst>
          </p:cNvPr>
          <p:cNvSpPr txBox="1"/>
          <p:nvPr/>
        </p:nvSpPr>
        <p:spPr>
          <a:xfrm>
            <a:off x="117910" y="45184"/>
            <a:ext cx="8883343" cy="1631216"/>
          </a:xfrm>
          <a:prstGeom prst="rect">
            <a:avLst/>
          </a:prstGeom>
          <a:noFill/>
        </p:spPr>
        <p:txBody>
          <a:bodyPr wrap="square" rtlCol="0">
            <a:spAutoFit/>
          </a:bodyPr>
          <a:lstStyle/>
          <a:p>
            <a:r>
              <a:rPr lang="en-IN" sz="2000" b="1" u="sng" dirty="0">
                <a:solidFill>
                  <a:srgbClr val="0000CC"/>
                </a:solidFill>
                <a:latin typeface="Times New Roman" panose="02020603050405020304" pitchFamily="18" charset="0"/>
                <a:cs typeface="Times New Roman" panose="02020603050405020304" pitchFamily="18" charset="0"/>
              </a:rPr>
              <a:t>Kinematic Pair</a:t>
            </a:r>
          </a:p>
          <a:p>
            <a:r>
              <a:rPr lang="en-IN" sz="2000" b="1" i="1" dirty="0">
                <a:solidFill>
                  <a:srgbClr val="0000CC"/>
                </a:solidFill>
                <a:latin typeface="Times New Roman" panose="02020603050405020304" pitchFamily="18" charset="0"/>
                <a:cs typeface="Times New Roman" panose="02020603050405020304" pitchFamily="18" charset="0"/>
              </a:rPr>
              <a:t>Lower Pair</a:t>
            </a:r>
          </a:p>
          <a:p>
            <a:r>
              <a:rPr lang="en-IN" sz="2000" b="1" i="1" u="sng" dirty="0">
                <a:solidFill>
                  <a:srgbClr val="0000CC"/>
                </a:solidFill>
                <a:latin typeface="Times New Roman" panose="02020603050405020304" pitchFamily="18" charset="0"/>
                <a:cs typeface="Times New Roman" panose="02020603050405020304" pitchFamily="18" charset="0"/>
              </a:rPr>
              <a:t>Revolute Pair: </a:t>
            </a:r>
            <a:r>
              <a:rPr lang="en-IN" sz="2000" i="1" dirty="0">
                <a:solidFill>
                  <a:srgbClr val="0000CC"/>
                </a:solidFill>
                <a:latin typeface="Times New Roman" panose="02020603050405020304" pitchFamily="18" charset="0"/>
                <a:cs typeface="Times New Roman" panose="02020603050405020304" pitchFamily="18" charset="0"/>
              </a:rPr>
              <a:t>Prevent the axial movement of link 2, but rotates about own axis. This pair has </a:t>
            </a:r>
            <a:r>
              <a:rPr lang="en-IN" sz="2000" i="1" dirty="0">
                <a:solidFill>
                  <a:srgbClr val="008000"/>
                </a:solidFill>
                <a:latin typeface="Times New Roman" panose="02020603050405020304" pitchFamily="18" charset="0"/>
                <a:cs typeface="Times New Roman" panose="02020603050405020304" pitchFamily="18" charset="0"/>
              </a:rPr>
              <a:t>only one degree of freedom</a:t>
            </a:r>
          </a:p>
          <a:p>
            <a:endParaRPr lang="en-IN" sz="2000" b="1" i="1"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91A5894-5117-4298-B6DE-122337CAD1E8}"/>
              </a:ext>
            </a:extLst>
          </p:cNvPr>
          <p:cNvSpPr txBox="1"/>
          <p:nvPr/>
        </p:nvSpPr>
        <p:spPr>
          <a:xfrm>
            <a:off x="4972223" y="1490008"/>
            <a:ext cx="4076326" cy="5016758"/>
          </a:xfrm>
          <a:prstGeom prst="rect">
            <a:avLst/>
          </a:prstGeom>
          <a:solidFill>
            <a:schemeClr val="bg1"/>
          </a:solidFill>
          <a:effectLst>
            <a:glow rad="127000">
              <a:srgbClr val="FF0000"/>
            </a:glow>
          </a:effectLst>
        </p:spPr>
        <p:txBody>
          <a:bodyPr wrap="square" rtlCol="0">
            <a:spAutoFit/>
          </a:bodyPr>
          <a:lstStyle/>
          <a:p>
            <a:r>
              <a:rPr lang="en-IN" sz="2000" b="1" i="1" u="sng" dirty="0">
                <a:solidFill>
                  <a:srgbClr val="0000CC"/>
                </a:solidFill>
                <a:latin typeface="Times New Roman" panose="02020603050405020304" pitchFamily="18" charset="0"/>
                <a:cs typeface="Times New Roman" panose="02020603050405020304" pitchFamily="18" charset="0"/>
              </a:rPr>
              <a:t>Prismatic pair: </a:t>
            </a:r>
          </a:p>
          <a:p>
            <a:pPr marL="342900" indent="-342900">
              <a:buFont typeface="Wingdings" panose="05000000000000000000" pitchFamily="2" charset="2"/>
              <a:buChar char="ü"/>
            </a:pPr>
            <a:r>
              <a:rPr lang="en-IN" sz="2000" i="1" dirty="0">
                <a:solidFill>
                  <a:srgbClr val="0000CC"/>
                </a:solidFill>
                <a:latin typeface="Times New Roman" panose="02020603050405020304" pitchFamily="18" charset="0"/>
                <a:cs typeface="Times New Roman" panose="02020603050405020304" pitchFamily="18" charset="0"/>
              </a:rPr>
              <a:t>Prevent the rotational movement of link 2, but slide about axial direction. </a:t>
            </a:r>
          </a:p>
          <a:p>
            <a:pPr marL="342900" indent="-342900">
              <a:buFont typeface="Wingdings" panose="05000000000000000000" pitchFamily="2" charset="2"/>
              <a:buChar char="ü"/>
            </a:pPr>
            <a:r>
              <a:rPr lang="en-IN" sz="2000" i="1" dirty="0">
                <a:solidFill>
                  <a:srgbClr val="FF0000"/>
                </a:solidFill>
                <a:latin typeface="Times New Roman" panose="02020603050405020304" pitchFamily="18" charset="0"/>
                <a:cs typeface="Times New Roman" panose="02020603050405020304" pitchFamily="18" charset="0"/>
              </a:rPr>
              <a:t>This pair has only one degree of freedom</a:t>
            </a:r>
          </a:p>
          <a:p>
            <a:pPr marL="342900" indent="-342900">
              <a:buFont typeface="Wingdings" panose="05000000000000000000" pitchFamily="2" charset="2"/>
              <a:buChar char="ü"/>
            </a:pPr>
            <a:endParaRPr lang="en-IN" sz="2000" i="1" dirty="0">
              <a:solidFill>
                <a:srgbClr val="FF0000"/>
              </a:solidFill>
              <a:latin typeface="Times New Roman" panose="02020603050405020304" pitchFamily="18" charset="0"/>
              <a:cs typeface="Times New Roman" panose="02020603050405020304" pitchFamily="18" charset="0"/>
            </a:endParaRPr>
          </a:p>
          <a:p>
            <a:r>
              <a:rPr lang="en-IN" sz="2000" b="1" i="1" u="sng" dirty="0" err="1">
                <a:solidFill>
                  <a:srgbClr val="FF0000"/>
                </a:solidFill>
                <a:latin typeface="Times New Roman" panose="02020603050405020304" pitchFamily="18" charset="0"/>
                <a:cs typeface="Times New Roman" panose="02020603050405020304" pitchFamily="18" charset="0"/>
              </a:rPr>
              <a:t>Cylinderical</a:t>
            </a:r>
            <a:r>
              <a:rPr lang="en-IN" sz="2000" b="1" i="1" u="sng" dirty="0">
                <a:solidFill>
                  <a:srgbClr val="FF0000"/>
                </a:solidFill>
                <a:latin typeface="Times New Roman" panose="02020603050405020304" pitchFamily="18" charset="0"/>
                <a:cs typeface="Times New Roman" panose="02020603050405020304" pitchFamily="18" charset="0"/>
              </a:rPr>
              <a:t> Pair</a:t>
            </a:r>
          </a:p>
          <a:p>
            <a:pPr marL="342900" indent="-342900">
              <a:buFont typeface="Wingdings" panose="05000000000000000000" pitchFamily="2" charset="2"/>
              <a:buChar char="ü"/>
            </a:pPr>
            <a:r>
              <a:rPr lang="en-IN" sz="2000" i="1" dirty="0">
                <a:solidFill>
                  <a:srgbClr val="008000"/>
                </a:solidFill>
                <a:latin typeface="Times New Roman" panose="02020603050405020304" pitchFamily="18" charset="0"/>
                <a:cs typeface="Times New Roman" panose="02020603050405020304" pitchFamily="18" charset="0"/>
              </a:rPr>
              <a:t>Fig. 1.12, the link 1 without flange. Now, the link has rotary and sliding motions. 2DOF.</a:t>
            </a:r>
          </a:p>
          <a:p>
            <a:pPr marL="342900" indent="-342900">
              <a:buFont typeface="Wingdings" panose="05000000000000000000" pitchFamily="2" charset="2"/>
              <a:buChar char="ü"/>
            </a:pPr>
            <a:endParaRPr lang="en-IN" sz="2000" i="1" dirty="0">
              <a:solidFill>
                <a:srgbClr val="008000"/>
              </a:solidFill>
              <a:latin typeface="Times New Roman" panose="02020603050405020304" pitchFamily="18" charset="0"/>
              <a:cs typeface="Times New Roman" panose="02020603050405020304" pitchFamily="18" charset="0"/>
            </a:endParaRPr>
          </a:p>
          <a:p>
            <a:r>
              <a:rPr lang="en-IN" sz="2000" b="1" i="1" u="sng" dirty="0">
                <a:solidFill>
                  <a:srgbClr val="0000CC"/>
                </a:solidFill>
                <a:latin typeface="Times New Roman" panose="02020603050405020304" pitchFamily="18" charset="0"/>
                <a:cs typeface="Times New Roman" panose="02020603050405020304" pitchFamily="18" charset="0"/>
              </a:rPr>
              <a:t>Screw  Pair:</a:t>
            </a:r>
            <a:r>
              <a:rPr lang="en-IN" sz="2000" b="1" i="1" dirty="0">
                <a:solidFill>
                  <a:srgbClr val="0000CC"/>
                </a:solidFill>
                <a:latin typeface="Times New Roman" panose="02020603050405020304" pitchFamily="18" charset="0"/>
                <a:cs typeface="Times New Roman" panose="02020603050405020304" pitchFamily="18" charset="0"/>
              </a:rPr>
              <a:t> </a:t>
            </a:r>
            <a:r>
              <a:rPr lang="en-IN" sz="2000" i="1" dirty="0">
                <a:latin typeface="Times New Roman" panose="02020603050405020304" pitchFamily="18" charset="0"/>
                <a:cs typeface="Times New Roman" panose="02020603050405020304" pitchFamily="18" charset="0"/>
              </a:rPr>
              <a:t>Free rotary motion can be done, during that </a:t>
            </a:r>
            <a:r>
              <a:rPr lang="en-IN" sz="2000" i="1" dirty="0" err="1">
                <a:latin typeface="Times New Roman" panose="02020603050405020304" pitchFamily="18" charset="0"/>
                <a:cs typeface="Times New Roman" panose="02020603050405020304" pitchFamily="18" charset="0"/>
              </a:rPr>
              <a:t>liear</a:t>
            </a:r>
            <a:r>
              <a:rPr lang="en-IN" sz="2000" i="1" dirty="0">
                <a:latin typeface="Times New Roman" panose="02020603050405020304" pitchFamily="18" charset="0"/>
                <a:cs typeface="Times New Roman" panose="02020603050405020304" pitchFamily="18" charset="0"/>
              </a:rPr>
              <a:t> motion happened , these are dependent co ordinates. Hence, DOF 1</a:t>
            </a:r>
          </a:p>
        </p:txBody>
      </p:sp>
      <p:pic>
        <p:nvPicPr>
          <p:cNvPr id="5" name="Picture 4">
            <a:extLst>
              <a:ext uri="{FF2B5EF4-FFF2-40B4-BE49-F238E27FC236}">
                <a16:creationId xmlns:a16="http://schemas.microsoft.com/office/drawing/2014/main" id="{21246557-9971-49EB-B961-E1A699CAF4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874" y="1676400"/>
            <a:ext cx="4396538" cy="4045158"/>
          </a:xfrm>
          <a:prstGeom prst="rect">
            <a:avLst/>
          </a:prstGeom>
          <a:effectLst>
            <a:glow rad="127000">
              <a:srgbClr val="990099"/>
            </a:glow>
          </a:effectLst>
        </p:spPr>
      </p:pic>
      <p:pic>
        <p:nvPicPr>
          <p:cNvPr id="6" name="Picture 5">
            <a:extLst>
              <a:ext uri="{FF2B5EF4-FFF2-40B4-BE49-F238E27FC236}">
                <a16:creationId xmlns:a16="http://schemas.microsoft.com/office/drawing/2014/main" id="{91D9B098-F7A4-42A6-8D37-F653A653CF2F}"/>
              </a:ext>
            </a:extLst>
          </p:cNvPr>
          <p:cNvPicPr>
            <a:picLocks noChangeAspect="1"/>
          </p:cNvPicPr>
          <p:nvPr/>
        </p:nvPicPr>
        <p:blipFill>
          <a:blip r:embed="rId4"/>
          <a:stretch>
            <a:fillRect/>
          </a:stretch>
        </p:blipFill>
        <p:spPr>
          <a:xfrm>
            <a:off x="104274" y="1676400"/>
            <a:ext cx="4585480" cy="4045158"/>
          </a:xfrm>
          <a:prstGeom prst="rect">
            <a:avLst/>
          </a:prstGeom>
          <a:effectLst>
            <a:glow rad="127000">
              <a:srgbClr val="0000CC"/>
            </a:glow>
          </a:effectLst>
        </p:spPr>
      </p:pic>
      <p:sp>
        <p:nvSpPr>
          <p:cNvPr id="7" name="TextBox 6">
            <a:extLst>
              <a:ext uri="{FF2B5EF4-FFF2-40B4-BE49-F238E27FC236}">
                <a16:creationId xmlns:a16="http://schemas.microsoft.com/office/drawing/2014/main" id="{08083CDD-4A2B-4D7E-9379-871541159878}"/>
              </a:ext>
            </a:extLst>
          </p:cNvPr>
          <p:cNvSpPr txBox="1"/>
          <p:nvPr/>
        </p:nvSpPr>
        <p:spPr>
          <a:xfrm>
            <a:off x="0" y="5737592"/>
            <a:ext cx="6096000" cy="1015663"/>
          </a:xfrm>
          <a:prstGeom prst="rect">
            <a:avLst/>
          </a:prstGeom>
          <a:solidFill>
            <a:schemeClr val="bg1"/>
          </a:solidFill>
          <a:effectLst>
            <a:glow rad="127000">
              <a:srgbClr val="990099"/>
            </a:glow>
          </a:effectLst>
        </p:spPr>
        <p:txBody>
          <a:bodyPr wrap="square" rtlCol="0">
            <a:spAutoFit/>
          </a:bodyPr>
          <a:lstStyle/>
          <a:p>
            <a:r>
              <a:rPr lang="en-IN" sz="2000" b="1" i="1" u="sng" dirty="0">
                <a:solidFill>
                  <a:srgbClr val="008000"/>
                </a:solidFill>
                <a:latin typeface="Times New Roman" panose="02020603050405020304" pitchFamily="18" charset="0"/>
                <a:cs typeface="Times New Roman" panose="02020603050405020304" pitchFamily="18" charset="0"/>
              </a:rPr>
              <a:t>Spheris Pair: </a:t>
            </a:r>
            <a:r>
              <a:rPr lang="en-IN" sz="2000" i="1" dirty="0">
                <a:solidFill>
                  <a:srgbClr val="0000CC"/>
                </a:solidFill>
                <a:latin typeface="Times New Roman" panose="02020603050405020304" pitchFamily="18" charset="0"/>
                <a:cs typeface="Times New Roman" panose="02020603050405020304" pitchFamily="18" charset="0"/>
              </a:rPr>
              <a:t>Stem rotates own axis theta. Stem can tilt 0 to 90 degree at y z plane. Also, spherical part of link 2 rotates 360 in </a:t>
            </a:r>
            <a:r>
              <a:rPr lang="en-IN" sz="2000" i="1" dirty="0" err="1">
                <a:solidFill>
                  <a:srgbClr val="0000CC"/>
                </a:solidFill>
                <a:latin typeface="Times New Roman" panose="02020603050405020304" pitchFamily="18" charset="0"/>
                <a:cs typeface="Times New Roman" panose="02020603050405020304" pitchFamily="18" charset="0"/>
              </a:rPr>
              <a:t>xy</a:t>
            </a:r>
            <a:r>
              <a:rPr lang="en-IN" sz="2000" i="1" dirty="0">
                <a:solidFill>
                  <a:srgbClr val="0000CC"/>
                </a:solidFill>
                <a:latin typeface="Times New Roman" panose="02020603050405020304" pitchFamily="18" charset="0"/>
                <a:cs typeface="Times New Roman" panose="02020603050405020304" pitchFamily="18" charset="0"/>
              </a:rPr>
              <a:t> plane. Hence, 3dof</a:t>
            </a:r>
            <a:endParaRPr lang="en-IN" sz="2000" b="1" i="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5E8B9AC-72DE-40F4-941C-4B485001EEA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614" y="773649"/>
            <a:ext cx="4610187" cy="4947909"/>
          </a:xfrm>
          <a:prstGeom prst="rect">
            <a:avLst/>
          </a:prstGeom>
          <a:effectLst>
            <a:glow rad="127000">
              <a:srgbClr val="00B050"/>
            </a:glow>
          </a:effectLst>
        </p:spPr>
      </p:pic>
      <p:sp>
        <p:nvSpPr>
          <p:cNvPr id="9" name="TextBox 8">
            <a:extLst>
              <a:ext uri="{FF2B5EF4-FFF2-40B4-BE49-F238E27FC236}">
                <a16:creationId xmlns:a16="http://schemas.microsoft.com/office/drawing/2014/main" id="{D1DA15B2-0D77-4C8E-88CF-DAEB4EBAAA23}"/>
              </a:ext>
            </a:extLst>
          </p:cNvPr>
          <p:cNvSpPr txBox="1"/>
          <p:nvPr/>
        </p:nvSpPr>
        <p:spPr>
          <a:xfrm>
            <a:off x="2956172" y="112003"/>
            <a:ext cx="6096000" cy="1938992"/>
          </a:xfrm>
          <a:prstGeom prst="rect">
            <a:avLst/>
          </a:prstGeom>
          <a:solidFill>
            <a:schemeClr val="bg1"/>
          </a:solidFill>
          <a:effectLst>
            <a:glow rad="127000">
              <a:srgbClr val="990099"/>
            </a:glow>
          </a:effectLst>
        </p:spPr>
        <p:txBody>
          <a:bodyPr wrap="square" rtlCol="0">
            <a:spAutoFit/>
          </a:bodyPr>
          <a:lstStyle/>
          <a:p>
            <a:r>
              <a:rPr lang="en-IN" sz="2000" b="1" i="1" u="sng" dirty="0">
                <a:solidFill>
                  <a:srgbClr val="008000"/>
                </a:solidFill>
                <a:latin typeface="Times New Roman" panose="02020603050405020304" pitchFamily="18" charset="0"/>
                <a:cs typeface="Times New Roman" panose="02020603050405020304" pitchFamily="18" charset="0"/>
              </a:rPr>
              <a:t>Planer Pair: </a:t>
            </a:r>
            <a:r>
              <a:rPr lang="en-IN" sz="2000" i="1" dirty="0">
                <a:solidFill>
                  <a:srgbClr val="0000CC"/>
                </a:solidFill>
                <a:latin typeface="Times New Roman" panose="02020603050405020304" pitchFamily="18" charset="0"/>
                <a:cs typeface="Times New Roman" panose="02020603050405020304" pitchFamily="18" charset="0"/>
              </a:rPr>
              <a:t>Block (link 2) slides over link1 freely. Also, fix one corner then it rotates freely. Hence, 3dof.</a:t>
            </a:r>
          </a:p>
          <a:p>
            <a:endParaRPr lang="en-IN" sz="2000" b="1" i="1" dirty="0">
              <a:solidFill>
                <a:srgbClr val="0000CC"/>
              </a:solidFill>
              <a:latin typeface="Times New Roman" panose="02020603050405020304" pitchFamily="18" charset="0"/>
              <a:cs typeface="Times New Roman" panose="02020603050405020304" pitchFamily="18" charset="0"/>
            </a:endParaRPr>
          </a:p>
          <a:p>
            <a:r>
              <a:rPr lang="en-IN" sz="2000" b="1" i="1" u="sng" dirty="0">
                <a:solidFill>
                  <a:srgbClr val="FF0000"/>
                </a:solidFill>
                <a:latin typeface="Times New Roman" panose="02020603050405020304" pitchFamily="18" charset="0"/>
                <a:cs typeface="Times New Roman" panose="02020603050405020304" pitchFamily="18" charset="0"/>
              </a:rPr>
              <a:t>Higher Pair:</a:t>
            </a:r>
          </a:p>
          <a:p>
            <a:r>
              <a:rPr lang="en-IN" sz="2000" i="1" dirty="0">
                <a:latin typeface="Times New Roman" panose="02020603050405020304" pitchFamily="18" charset="0"/>
                <a:cs typeface="Times New Roman" panose="02020603050405020304" pitchFamily="18" charset="0"/>
              </a:rPr>
              <a:t>The cylinder makes line contact and it will sliding (s) and rotating (theta), hence 2dof. Also, planner mechanism</a:t>
            </a:r>
          </a:p>
        </p:txBody>
      </p:sp>
    </p:spTree>
    <p:extLst>
      <p:ext uri="{BB962C8B-B14F-4D97-AF65-F5344CB8AC3E}">
        <p14:creationId xmlns:p14="http://schemas.microsoft.com/office/powerpoint/2010/main" val="358066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D774C2-C883-46C9-AEA2-6B0ADE5CAD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6635" y="1295400"/>
            <a:ext cx="6429532" cy="4545129"/>
          </a:xfrm>
          <a:prstGeom prst="rect">
            <a:avLst/>
          </a:prstGeom>
          <a:effectLst>
            <a:glow rad="127000">
              <a:srgbClr val="990099"/>
            </a:glow>
          </a:effectLst>
        </p:spPr>
      </p:pic>
      <p:grpSp>
        <p:nvGrpSpPr>
          <p:cNvPr id="12" name="Group 11">
            <a:extLst>
              <a:ext uri="{FF2B5EF4-FFF2-40B4-BE49-F238E27FC236}">
                <a16:creationId xmlns:a16="http://schemas.microsoft.com/office/drawing/2014/main" id="{B955DE54-9FE0-422A-8CEE-B8DEA5EA504A}"/>
              </a:ext>
            </a:extLst>
          </p:cNvPr>
          <p:cNvGrpSpPr/>
          <p:nvPr/>
        </p:nvGrpSpPr>
        <p:grpSpPr>
          <a:xfrm>
            <a:off x="408969" y="1346200"/>
            <a:ext cx="6344864" cy="5031095"/>
            <a:chOff x="496201" y="228600"/>
            <a:chExt cx="6344864" cy="5031095"/>
          </a:xfrm>
          <a:effectLst>
            <a:glow rad="127000">
              <a:srgbClr val="FF0000"/>
            </a:glow>
          </a:effectLst>
        </p:grpSpPr>
        <p:pic>
          <p:nvPicPr>
            <p:cNvPr id="13" name="Picture 12">
              <a:extLst>
                <a:ext uri="{FF2B5EF4-FFF2-40B4-BE49-F238E27FC236}">
                  <a16:creationId xmlns:a16="http://schemas.microsoft.com/office/drawing/2014/main" id="{FF18062A-C584-4CFE-AFEF-8FEC83E7A5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6201" y="228600"/>
              <a:ext cx="6344864" cy="1975515"/>
            </a:xfrm>
            <a:prstGeom prst="rect">
              <a:avLst/>
            </a:prstGeom>
          </p:spPr>
        </p:pic>
        <p:pic>
          <p:nvPicPr>
            <p:cNvPr id="14" name="Picture 13">
              <a:extLst>
                <a:ext uri="{FF2B5EF4-FFF2-40B4-BE49-F238E27FC236}">
                  <a16:creationId xmlns:a16="http://schemas.microsoft.com/office/drawing/2014/main" id="{A4EBBF15-7A85-42C4-B46F-368AC375638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1536" y="2204115"/>
              <a:ext cx="4771197" cy="3055580"/>
            </a:xfrm>
            <a:prstGeom prst="rect">
              <a:avLst/>
            </a:prstGeom>
          </p:spPr>
        </p:pic>
      </p:grpSp>
      <p:pic>
        <p:nvPicPr>
          <p:cNvPr id="16" name="Picture 15">
            <a:extLst>
              <a:ext uri="{FF2B5EF4-FFF2-40B4-BE49-F238E27FC236}">
                <a16:creationId xmlns:a16="http://schemas.microsoft.com/office/drawing/2014/main" id="{DC7E1BD3-4F62-4390-8EA5-30DB3D3EF6B9}"/>
              </a:ext>
            </a:extLst>
          </p:cNvPr>
          <p:cNvPicPr>
            <a:picLocks noChangeAspect="1"/>
          </p:cNvPicPr>
          <p:nvPr/>
        </p:nvPicPr>
        <p:blipFill>
          <a:blip r:embed="rId5"/>
          <a:stretch>
            <a:fillRect/>
          </a:stretch>
        </p:blipFill>
        <p:spPr>
          <a:xfrm>
            <a:off x="304800" y="1143000"/>
            <a:ext cx="7391400" cy="5333999"/>
          </a:xfrm>
          <a:prstGeom prst="rect">
            <a:avLst/>
          </a:prstGeom>
          <a:effectLst>
            <a:glow rad="127000">
              <a:srgbClr val="008000"/>
            </a:glow>
          </a:effectLst>
        </p:spPr>
      </p:pic>
      <p:pic>
        <p:nvPicPr>
          <p:cNvPr id="17" name="Picture 16">
            <a:extLst>
              <a:ext uri="{FF2B5EF4-FFF2-40B4-BE49-F238E27FC236}">
                <a16:creationId xmlns:a16="http://schemas.microsoft.com/office/drawing/2014/main" id="{E62BEE54-248D-4422-B8E4-C446A5D9C64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1246" y="1191540"/>
            <a:ext cx="7414953" cy="5540514"/>
          </a:xfrm>
          <a:prstGeom prst="rect">
            <a:avLst/>
          </a:prstGeom>
          <a:effectLst>
            <a:glow rad="127000">
              <a:srgbClr val="00B0F0"/>
            </a:glow>
          </a:effectLst>
        </p:spPr>
      </p:pic>
      <p:pic>
        <p:nvPicPr>
          <p:cNvPr id="18" name="Picture 17">
            <a:extLst>
              <a:ext uri="{FF2B5EF4-FFF2-40B4-BE49-F238E27FC236}">
                <a16:creationId xmlns:a16="http://schemas.microsoft.com/office/drawing/2014/main" id="{BC27E95E-D096-4A2B-A012-4C1B8C424091}"/>
              </a:ext>
            </a:extLst>
          </p:cNvPr>
          <p:cNvPicPr>
            <a:picLocks noChangeAspect="1"/>
          </p:cNvPicPr>
          <p:nvPr/>
        </p:nvPicPr>
        <p:blipFill>
          <a:blip r:embed="rId7"/>
          <a:stretch>
            <a:fillRect/>
          </a:stretch>
        </p:blipFill>
        <p:spPr>
          <a:xfrm>
            <a:off x="271549" y="1215139"/>
            <a:ext cx="8461484" cy="5493315"/>
          </a:xfrm>
          <a:prstGeom prst="rect">
            <a:avLst/>
          </a:prstGeom>
          <a:effectLst>
            <a:glow rad="127000">
              <a:srgbClr val="00B050"/>
            </a:glow>
          </a:effectLst>
        </p:spPr>
      </p:pic>
      <p:pic>
        <p:nvPicPr>
          <p:cNvPr id="20" name="Picture 19">
            <a:extLst>
              <a:ext uri="{FF2B5EF4-FFF2-40B4-BE49-F238E27FC236}">
                <a16:creationId xmlns:a16="http://schemas.microsoft.com/office/drawing/2014/main" id="{37DF4C52-1065-4DFA-A109-5E3049D2AD4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30193" y="1292115"/>
            <a:ext cx="6083613" cy="4273770"/>
          </a:xfrm>
          <a:prstGeom prst="rect">
            <a:avLst/>
          </a:prstGeom>
          <a:effectLst>
            <a:glow rad="127000">
              <a:srgbClr val="CC0066"/>
            </a:glow>
          </a:effectLst>
        </p:spPr>
      </p:pic>
      <p:pic>
        <p:nvPicPr>
          <p:cNvPr id="21" name="Picture 20">
            <a:extLst>
              <a:ext uri="{FF2B5EF4-FFF2-40B4-BE49-F238E27FC236}">
                <a16:creationId xmlns:a16="http://schemas.microsoft.com/office/drawing/2014/main" id="{9738AEB4-8586-4CA6-8FC8-4044F6F2704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1217" y="1249207"/>
            <a:ext cx="8197078" cy="4637514"/>
          </a:xfrm>
          <a:prstGeom prst="rect">
            <a:avLst/>
          </a:prstGeom>
          <a:effectLst>
            <a:glow rad="127000">
              <a:srgbClr val="0070C0"/>
            </a:glow>
          </a:effectLst>
        </p:spPr>
      </p:pic>
    </p:spTree>
    <p:extLst>
      <p:ext uri="{BB962C8B-B14F-4D97-AF65-F5344CB8AC3E}">
        <p14:creationId xmlns:p14="http://schemas.microsoft.com/office/powerpoint/2010/main" val="30791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8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3638-4D91-49E4-9078-B6E050E2ED48}"/>
              </a:ext>
            </a:extLst>
          </p:cNvPr>
          <p:cNvSpPr>
            <a:spLocks noGrp="1"/>
          </p:cNvSpPr>
          <p:nvPr>
            <p:ph type="title"/>
          </p:nvPr>
        </p:nvSpPr>
        <p:spPr>
          <a:xfrm>
            <a:off x="457200" y="23261"/>
            <a:ext cx="8229600" cy="814939"/>
          </a:xfrm>
          <a:effectLst>
            <a:glow rad="127000">
              <a:schemeClr val="tx1"/>
            </a:glow>
          </a:effectLst>
        </p:spPr>
        <p:txBody>
          <a:bodyPr>
            <a:normAutofit/>
          </a:bodyPr>
          <a:lstStyle/>
          <a:p>
            <a:r>
              <a:rPr lang="en-IN" sz="3600" b="1" dirty="0"/>
              <a:t>Types of Constrained Motion</a:t>
            </a:r>
          </a:p>
        </p:txBody>
      </p:sp>
      <p:pic>
        <p:nvPicPr>
          <p:cNvPr id="3" name="Picture 2">
            <a:extLst>
              <a:ext uri="{FF2B5EF4-FFF2-40B4-BE49-F238E27FC236}">
                <a16:creationId xmlns:a16="http://schemas.microsoft.com/office/drawing/2014/main" id="{140E2716-4E9E-43C6-8653-822FC08874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6625" y="772357"/>
            <a:ext cx="8750750" cy="2673487"/>
          </a:xfrm>
          <a:prstGeom prst="rect">
            <a:avLst/>
          </a:prstGeom>
          <a:effectLst>
            <a:glow rad="127000">
              <a:srgbClr val="FFFF00"/>
            </a:glow>
          </a:effectLst>
        </p:spPr>
      </p:pic>
      <p:pic>
        <p:nvPicPr>
          <p:cNvPr id="4" name="Picture 3">
            <a:extLst>
              <a:ext uri="{FF2B5EF4-FFF2-40B4-BE49-F238E27FC236}">
                <a16:creationId xmlns:a16="http://schemas.microsoft.com/office/drawing/2014/main" id="{27CE0A09-7EF1-4696-BB9D-28F395573F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800" y="3810000"/>
            <a:ext cx="7956775" cy="2057400"/>
          </a:xfrm>
          <a:prstGeom prst="rect">
            <a:avLst/>
          </a:prstGeom>
          <a:effectLst>
            <a:glow rad="127000">
              <a:srgbClr val="7030A0"/>
            </a:glow>
          </a:effectLst>
        </p:spPr>
      </p:pic>
      <p:grpSp>
        <p:nvGrpSpPr>
          <p:cNvPr id="7" name="Group 6">
            <a:extLst>
              <a:ext uri="{FF2B5EF4-FFF2-40B4-BE49-F238E27FC236}">
                <a16:creationId xmlns:a16="http://schemas.microsoft.com/office/drawing/2014/main" id="{313F99FB-C38B-46F4-A379-CB6BFBD9E285}"/>
              </a:ext>
            </a:extLst>
          </p:cNvPr>
          <p:cNvGrpSpPr/>
          <p:nvPr/>
        </p:nvGrpSpPr>
        <p:grpSpPr>
          <a:xfrm>
            <a:off x="196625" y="3710425"/>
            <a:ext cx="7753631" cy="2292468"/>
            <a:chOff x="196625" y="3710425"/>
            <a:chExt cx="7753631" cy="2292468"/>
          </a:xfrm>
          <a:effectLst>
            <a:glow rad="127000">
              <a:srgbClr val="CC0066"/>
            </a:glow>
          </a:effectLst>
        </p:grpSpPr>
        <p:sp>
          <p:nvSpPr>
            <p:cNvPr id="5" name="TextBox 4">
              <a:extLst>
                <a:ext uri="{FF2B5EF4-FFF2-40B4-BE49-F238E27FC236}">
                  <a16:creationId xmlns:a16="http://schemas.microsoft.com/office/drawing/2014/main" id="{5CAF736C-C71C-44E4-ADEF-9AB3D3CCA892}"/>
                </a:ext>
              </a:extLst>
            </p:cNvPr>
            <p:cNvSpPr txBox="1"/>
            <p:nvPr/>
          </p:nvSpPr>
          <p:spPr>
            <a:xfrm>
              <a:off x="196625" y="4194940"/>
              <a:ext cx="6553200" cy="1323439"/>
            </a:xfrm>
            <a:prstGeom prst="rect">
              <a:avLst/>
            </a:prstGeom>
            <a:solidFill>
              <a:srgbClr val="00B0F0"/>
            </a:solidFill>
          </p:spPr>
          <p:txBody>
            <a:bodyPr wrap="square" rtlCol="0">
              <a:spAutoFit/>
            </a:bodyPr>
            <a:lstStyle/>
            <a:p>
              <a:r>
                <a:rPr lang="en-IN" sz="2000" b="1" u="sng" dirty="0"/>
                <a:t>Successfully Constrained Motion: </a:t>
              </a:r>
              <a:r>
                <a:rPr lang="en-IN" sz="2000" dirty="0"/>
                <a:t>When the motion between two elements of a pair is possible in more than one direction but its made have motion in only one direction.  (Load applied to move the journal in only one direction)</a:t>
              </a:r>
            </a:p>
          </p:txBody>
        </p:sp>
        <p:pic>
          <p:nvPicPr>
            <p:cNvPr id="6" name="Picture 5">
              <a:extLst>
                <a:ext uri="{FF2B5EF4-FFF2-40B4-BE49-F238E27FC236}">
                  <a16:creationId xmlns:a16="http://schemas.microsoft.com/office/drawing/2014/main" id="{22452E81-8FE4-47F0-ACB3-6EC9DC94B3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58000" y="3710425"/>
              <a:ext cx="1092256" cy="2292468"/>
            </a:xfrm>
            <a:prstGeom prst="rect">
              <a:avLst/>
            </a:prstGeom>
          </p:spPr>
        </p:pic>
      </p:grpSp>
      <p:pic>
        <p:nvPicPr>
          <p:cNvPr id="8" name="Picture 6" descr="The moving GIF — Frame animation of a piston's 4-stroke cycle....">
            <a:extLst>
              <a:ext uri="{FF2B5EF4-FFF2-40B4-BE49-F238E27FC236}">
                <a16:creationId xmlns:a16="http://schemas.microsoft.com/office/drawing/2014/main" id="{7C768E7F-323F-442F-9109-C69F920A93E5}"/>
              </a:ext>
            </a:extLst>
          </p:cNvPr>
          <p:cNvPicPr>
            <a:picLocks noChangeAspect="1" noChangeArrowheads="1" noCrop="1"/>
          </p:cNvPicPr>
          <p:nvPr/>
        </p:nvPicPr>
        <p:blipFill>
          <a:blip r:embed="rId5">
            <a:extLst>
              <a:ext uri="{28A0092B-C50C-407E-A947-70E740481C1C}">
                <a14:useLocalDpi xmlns:a14="http://schemas.microsoft.com/office/drawing/2010/main"/>
              </a:ext>
            </a:extLst>
          </a:blip>
          <a:srcRect/>
          <a:stretch>
            <a:fillRect/>
          </a:stretch>
        </p:blipFill>
        <p:spPr bwMode="auto">
          <a:xfrm>
            <a:off x="7286963" y="1447800"/>
            <a:ext cx="1714500" cy="4800600"/>
          </a:xfrm>
          <a:prstGeom prst="rect">
            <a:avLst/>
          </a:prstGeom>
          <a:noFill/>
          <a:effectLst>
            <a:glow rad="127000">
              <a:srgbClr val="00B0F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57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7FEA6-620D-4F60-AD62-51F06BBE14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224" y="838200"/>
            <a:ext cx="8820376" cy="5334000"/>
          </a:xfrm>
          <a:prstGeom prst="rect">
            <a:avLst/>
          </a:prstGeom>
          <a:effectLst>
            <a:glow rad="127000">
              <a:srgbClr val="008000"/>
            </a:glow>
          </a:effectLst>
        </p:spPr>
      </p:pic>
    </p:spTree>
    <p:extLst>
      <p:ext uri="{BB962C8B-B14F-4D97-AF65-F5344CB8AC3E}">
        <p14:creationId xmlns:p14="http://schemas.microsoft.com/office/powerpoint/2010/main" val="1393858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21E1EF-C64F-4D2B-8589-6D4C1FCACE9B}"/>
              </a:ext>
            </a:extLst>
          </p:cNvPr>
          <p:cNvSpPr>
            <a:spLocks noGrp="1"/>
          </p:cNvSpPr>
          <p:nvPr>
            <p:ph idx="1"/>
          </p:nvPr>
        </p:nvSpPr>
        <p:spPr>
          <a:xfrm>
            <a:off x="533400" y="27272"/>
            <a:ext cx="8229600" cy="4525963"/>
          </a:xfrm>
        </p:spPr>
        <p:txBody>
          <a:bodyPr>
            <a:normAutofit lnSpcReduction="10000"/>
          </a:bodyPr>
          <a:lstStyle/>
          <a:p>
            <a:r>
              <a:rPr lang="en-US" sz="2000" b="1" u="sng" dirty="0">
                <a:solidFill>
                  <a:srgbClr val="008000"/>
                </a:solidFill>
                <a:latin typeface="Times New Roman" panose="02020603050405020304" pitchFamily="18" charset="0"/>
                <a:cs typeface="Times New Roman" panose="02020603050405020304" pitchFamily="18" charset="0"/>
              </a:rPr>
              <a:t>LINKS, JOINTS, AND KINEMATIC CHAINS </a:t>
            </a:r>
          </a:p>
          <a:p>
            <a:pPr marL="0" indent="0">
              <a:buNone/>
            </a:pPr>
            <a:endParaRPr lang="en-US" sz="2000" b="1" u="sng" dirty="0">
              <a:solidFill>
                <a:srgbClr val="008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000" dirty="0">
                <a:solidFill>
                  <a:srgbClr val="0000CC"/>
                </a:solidFill>
                <a:latin typeface="Times New Roman" panose="02020603050405020304" pitchFamily="18" charset="0"/>
                <a:cs typeface="Times New Roman" panose="02020603050405020304" pitchFamily="18" charset="0"/>
              </a:rPr>
              <a:t>Linkages are the basic building blocks of all mechanisms. </a:t>
            </a:r>
          </a:p>
          <a:p>
            <a:pPr>
              <a:buFont typeface="Wingdings" panose="05000000000000000000" pitchFamily="2" charset="2"/>
              <a:buChar char="ü"/>
            </a:pPr>
            <a:r>
              <a:rPr lang="en-US" sz="2000" dirty="0">
                <a:solidFill>
                  <a:srgbClr val="0000CC"/>
                </a:solidFill>
                <a:latin typeface="Times New Roman" panose="02020603050405020304" pitchFamily="18" charset="0"/>
                <a:cs typeface="Times New Roman" panose="02020603050405020304" pitchFamily="18" charset="0"/>
              </a:rPr>
              <a:t>Linkages are made up of links and joints.</a:t>
            </a:r>
          </a:p>
          <a:p>
            <a:pPr>
              <a:buFont typeface="Wingdings" panose="05000000000000000000" pitchFamily="2" charset="2"/>
              <a:buChar char="ü"/>
            </a:pPr>
            <a:r>
              <a:rPr lang="en-US" sz="2000" dirty="0">
                <a:solidFill>
                  <a:srgbClr val="0000CC"/>
                </a:solidFill>
                <a:latin typeface="Times New Roman" panose="02020603050405020304" pitchFamily="18" charset="0"/>
                <a:cs typeface="Times New Roman" panose="02020603050405020304" pitchFamily="18" charset="0"/>
              </a:rPr>
              <a:t>We are going to discuss that all common forms of mechanisms (cams, gears, belts, and chains) are in fact variations on a common theme of linkages. </a:t>
            </a:r>
          </a:p>
          <a:p>
            <a:pPr>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200" dirty="0">
                <a:solidFill>
                  <a:srgbClr val="990099"/>
                </a:solidFill>
                <a:latin typeface="Times New Roman" panose="02020603050405020304" pitchFamily="18" charset="0"/>
                <a:cs typeface="Times New Roman" panose="02020603050405020304" pitchFamily="18" charset="0"/>
              </a:rPr>
              <a:t>A </a:t>
            </a:r>
            <a:r>
              <a:rPr lang="en-US" sz="2200" b="1" dirty="0">
                <a:solidFill>
                  <a:srgbClr val="990099"/>
                </a:solidFill>
                <a:latin typeface="Times New Roman" panose="02020603050405020304" pitchFamily="18" charset="0"/>
                <a:cs typeface="Times New Roman" panose="02020603050405020304" pitchFamily="18" charset="0"/>
              </a:rPr>
              <a:t>link</a:t>
            </a:r>
            <a:r>
              <a:rPr lang="en-US" sz="2200" dirty="0">
                <a:solidFill>
                  <a:srgbClr val="990099"/>
                </a:solidFill>
                <a:latin typeface="Times New Roman" panose="02020603050405020304" pitchFamily="18" charset="0"/>
                <a:cs typeface="Times New Roman" panose="02020603050405020304" pitchFamily="18" charset="0"/>
              </a:rPr>
              <a:t>, as shown in Figure, is an (assumed) rigid body that possesses at least two </a:t>
            </a:r>
            <a:r>
              <a:rPr lang="en-US" sz="2200" b="1" dirty="0">
                <a:solidFill>
                  <a:srgbClr val="990099"/>
                </a:solidFill>
                <a:latin typeface="Times New Roman" panose="02020603050405020304" pitchFamily="18" charset="0"/>
                <a:cs typeface="Times New Roman" panose="02020603050405020304" pitchFamily="18" charset="0"/>
              </a:rPr>
              <a:t>nodes </a:t>
            </a:r>
            <a:r>
              <a:rPr lang="en-US" sz="2200" dirty="0">
                <a:solidFill>
                  <a:srgbClr val="990099"/>
                </a:solidFill>
                <a:latin typeface="Times New Roman" panose="02020603050405020304" pitchFamily="18" charset="0"/>
                <a:cs typeface="Times New Roman" panose="02020603050405020304" pitchFamily="18" charset="0"/>
              </a:rPr>
              <a:t>that are </a:t>
            </a:r>
            <a:r>
              <a:rPr lang="en-US" sz="2200" i="1" dirty="0">
                <a:solidFill>
                  <a:srgbClr val="990099"/>
                </a:solidFill>
                <a:latin typeface="Times New Roman" panose="02020603050405020304" pitchFamily="18" charset="0"/>
                <a:cs typeface="Times New Roman" panose="02020603050405020304" pitchFamily="18" charset="0"/>
              </a:rPr>
              <a:t>points for attachment to other links.</a:t>
            </a:r>
            <a:br>
              <a:rPr lang="en-US" dirty="0">
                <a:solidFill>
                  <a:srgbClr val="990099"/>
                </a:solidFill>
              </a:rPr>
            </a:br>
            <a:br>
              <a:rPr lang="en-US" dirty="0"/>
            </a:br>
            <a:endParaRPr lang="en-IN" dirty="0"/>
          </a:p>
        </p:txBody>
      </p:sp>
      <p:pic>
        <p:nvPicPr>
          <p:cNvPr id="4" name="Picture 3">
            <a:extLst>
              <a:ext uri="{FF2B5EF4-FFF2-40B4-BE49-F238E27FC236}">
                <a16:creationId xmlns:a16="http://schemas.microsoft.com/office/drawing/2014/main" id="{2F758A7C-639C-4C53-A947-83A94C3721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8805" y="3581400"/>
            <a:ext cx="6052907" cy="3200400"/>
          </a:xfrm>
          <a:prstGeom prst="rect">
            <a:avLst/>
          </a:prstGeom>
          <a:effectLst>
            <a:glow rad="127000">
              <a:srgbClr val="008000"/>
            </a:glow>
          </a:effectLst>
        </p:spPr>
      </p:pic>
    </p:spTree>
    <p:extLst>
      <p:ext uri="{BB962C8B-B14F-4D97-AF65-F5344CB8AC3E}">
        <p14:creationId xmlns:p14="http://schemas.microsoft.com/office/powerpoint/2010/main" val="1824208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91FFB7-CC17-47B3-B96D-79A2C779CDDD}"/>
              </a:ext>
            </a:extLst>
          </p:cNvPr>
          <p:cNvSpPr>
            <a:spLocks noGrp="1"/>
          </p:cNvSpPr>
          <p:nvPr>
            <p:ph idx="1"/>
          </p:nvPr>
        </p:nvSpPr>
        <p:spPr>
          <a:xfrm>
            <a:off x="86627" y="-152400"/>
            <a:ext cx="9067800" cy="6858000"/>
          </a:xfrm>
        </p:spPr>
        <p:txBody>
          <a:bodyPr>
            <a:norm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joint </a:t>
            </a:r>
            <a:r>
              <a:rPr lang="en-US" sz="2000" dirty="0">
                <a:latin typeface="Times New Roman" panose="02020603050405020304" pitchFamily="18" charset="0"/>
                <a:cs typeface="Times New Roman" panose="02020603050405020304" pitchFamily="18" charset="0"/>
              </a:rPr>
              <a:t>is </a:t>
            </a:r>
            <a:r>
              <a:rPr lang="en-US" sz="2000" i="1" dirty="0">
                <a:latin typeface="Times New Roman" panose="02020603050405020304" pitchFamily="18" charset="0"/>
                <a:cs typeface="Times New Roman" panose="02020603050405020304" pitchFamily="18" charset="0"/>
              </a:rPr>
              <a:t>a connection between two or more links (at their nodes), which allows some motion, or potential motion, between the connected links. </a:t>
            </a:r>
            <a:r>
              <a:rPr lang="en-US" sz="2000" b="1" dirty="0">
                <a:latin typeface="Times New Roman" panose="02020603050405020304" pitchFamily="18" charset="0"/>
                <a:cs typeface="Times New Roman" panose="02020603050405020304" pitchFamily="18" charset="0"/>
              </a:rPr>
              <a:t>Joints </a:t>
            </a:r>
            <a:r>
              <a:rPr lang="en-US" sz="2000" dirty="0">
                <a:latin typeface="Times New Roman" panose="02020603050405020304" pitchFamily="18" charset="0"/>
                <a:cs typeface="Times New Roman" panose="02020603050405020304" pitchFamily="18" charset="0"/>
              </a:rPr>
              <a:t>(also called </a:t>
            </a:r>
            <a:r>
              <a:rPr lang="en-US" sz="2000" b="1" dirty="0">
                <a:latin typeface="Times New Roman" panose="02020603050405020304" pitchFamily="18" charset="0"/>
                <a:cs typeface="Times New Roman" panose="02020603050405020304" pitchFamily="18" charset="0"/>
              </a:rPr>
              <a:t>kinematic pairs</a:t>
            </a:r>
            <a:r>
              <a:rPr lang="en-US" sz="2000" dirty="0">
                <a:latin typeface="Times New Roman" panose="02020603050405020304" pitchFamily="18" charset="0"/>
                <a:cs typeface="Times New Roman" panose="02020603050405020304" pitchFamily="18" charset="0"/>
              </a:rPr>
              <a:t>) can be classified in several ways:</a:t>
            </a:r>
          </a:p>
          <a:p>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000" i="1" dirty="0">
                <a:solidFill>
                  <a:srgbClr val="0000CC"/>
                </a:solidFill>
                <a:latin typeface="Times New Roman" panose="02020603050405020304" pitchFamily="18" charset="0"/>
                <a:cs typeface="Times New Roman" panose="02020603050405020304" pitchFamily="18" charset="0"/>
              </a:rPr>
              <a:t>By the type of contact between the elements, line, point, or surface.</a:t>
            </a:r>
          </a:p>
          <a:p>
            <a:pPr>
              <a:buFont typeface="Wingdings" panose="05000000000000000000" pitchFamily="2" charset="2"/>
              <a:buChar char="ü"/>
            </a:pPr>
            <a:r>
              <a:rPr lang="en-US" sz="2000" i="1" dirty="0">
                <a:solidFill>
                  <a:srgbClr val="0000CC"/>
                </a:solidFill>
                <a:latin typeface="Times New Roman" panose="02020603050405020304" pitchFamily="18" charset="0"/>
                <a:cs typeface="Times New Roman" panose="02020603050405020304" pitchFamily="18" charset="0"/>
              </a:rPr>
              <a:t>By the number of degrees of freedom allowed at the joint.</a:t>
            </a:r>
          </a:p>
          <a:p>
            <a:pPr>
              <a:buFont typeface="Wingdings" panose="05000000000000000000" pitchFamily="2" charset="2"/>
              <a:buChar char="ü"/>
            </a:pPr>
            <a:r>
              <a:rPr lang="en-US" sz="2000" i="1" dirty="0">
                <a:solidFill>
                  <a:srgbClr val="0000CC"/>
                </a:solidFill>
                <a:latin typeface="Times New Roman" panose="02020603050405020304" pitchFamily="18" charset="0"/>
                <a:cs typeface="Times New Roman" panose="02020603050405020304" pitchFamily="18" charset="0"/>
              </a:rPr>
              <a:t>By the type of physical closure of the joint: either </a:t>
            </a:r>
            <a:r>
              <a:rPr lang="en-US" sz="2000" b="1" i="1" dirty="0">
                <a:solidFill>
                  <a:srgbClr val="0000CC"/>
                </a:solidFill>
                <a:latin typeface="Times New Roman" panose="02020603050405020304" pitchFamily="18" charset="0"/>
                <a:cs typeface="Times New Roman" panose="02020603050405020304" pitchFamily="18" charset="0"/>
              </a:rPr>
              <a:t>force </a:t>
            </a:r>
            <a:r>
              <a:rPr lang="en-US" sz="2000" i="1" dirty="0">
                <a:solidFill>
                  <a:srgbClr val="0000CC"/>
                </a:solidFill>
                <a:latin typeface="Times New Roman" panose="02020603050405020304" pitchFamily="18" charset="0"/>
                <a:cs typeface="Times New Roman" panose="02020603050405020304" pitchFamily="18" charset="0"/>
              </a:rPr>
              <a:t>or </a:t>
            </a:r>
            <a:r>
              <a:rPr lang="en-US" sz="2000" b="1" i="1" dirty="0">
                <a:solidFill>
                  <a:srgbClr val="0000CC"/>
                </a:solidFill>
                <a:latin typeface="Times New Roman" panose="02020603050405020304" pitchFamily="18" charset="0"/>
                <a:cs typeface="Times New Roman" panose="02020603050405020304" pitchFamily="18" charset="0"/>
              </a:rPr>
              <a:t>form </a:t>
            </a:r>
            <a:r>
              <a:rPr lang="en-US" sz="2000" i="1" dirty="0">
                <a:solidFill>
                  <a:srgbClr val="0000CC"/>
                </a:solidFill>
                <a:latin typeface="Times New Roman" panose="02020603050405020304" pitchFamily="18" charset="0"/>
                <a:cs typeface="Times New Roman" panose="02020603050405020304" pitchFamily="18" charset="0"/>
              </a:rPr>
              <a:t>closed.</a:t>
            </a:r>
          </a:p>
          <a:p>
            <a:pPr>
              <a:buFont typeface="Wingdings" panose="05000000000000000000" pitchFamily="2" charset="2"/>
              <a:buChar char="ü"/>
            </a:pPr>
            <a:r>
              <a:rPr lang="en-US" sz="2000" i="1" dirty="0">
                <a:solidFill>
                  <a:srgbClr val="0000CC"/>
                </a:solidFill>
                <a:latin typeface="Times New Roman" panose="02020603050405020304" pitchFamily="18" charset="0"/>
                <a:cs typeface="Times New Roman" panose="02020603050405020304" pitchFamily="18" charset="0"/>
              </a:rPr>
              <a:t>By the number of links joined (order of the joint) </a:t>
            </a:r>
          </a:p>
          <a:p>
            <a:pPr>
              <a:buFont typeface="Wingdings" panose="05000000000000000000" pitchFamily="2" charset="2"/>
              <a:buChar char="ü"/>
            </a:pPr>
            <a:endParaRPr lang="en-US" sz="2000" i="1" dirty="0">
              <a:solidFill>
                <a:srgbClr val="008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000" dirty="0">
                <a:solidFill>
                  <a:srgbClr val="008000"/>
                </a:solidFill>
                <a:latin typeface="Times New Roman" panose="02020603050405020304" pitchFamily="18" charset="0"/>
                <a:cs typeface="Times New Roman" panose="02020603050405020304" pitchFamily="18" charset="0"/>
              </a:rPr>
              <a:t>The term </a:t>
            </a:r>
            <a:r>
              <a:rPr lang="en-US" sz="2000" b="1" dirty="0">
                <a:solidFill>
                  <a:srgbClr val="008000"/>
                </a:solidFill>
                <a:latin typeface="Times New Roman" panose="02020603050405020304" pitchFamily="18" charset="0"/>
                <a:cs typeface="Times New Roman" panose="02020603050405020304" pitchFamily="18" charset="0"/>
              </a:rPr>
              <a:t>lower pair </a:t>
            </a:r>
            <a:r>
              <a:rPr lang="en-US" sz="2000" dirty="0">
                <a:solidFill>
                  <a:srgbClr val="008000"/>
                </a:solidFill>
                <a:latin typeface="Times New Roman" panose="02020603050405020304" pitchFamily="18" charset="0"/>
                <a:cs typeface="Times New Roman" panose="02020603050405020304" pitchFamily="18" charset="0"/>
              </a:rPr>
              <a:t>to describe joints </a:t>
            </a:r>
            <a:r>
              <a:rPr lang="en-US" sz="2000" b="1" dirty="0">
                <a:solidFill>
                  <a:srgbClr val="FF0000"/>
                </a:solidFill>
                <a:latin typeface="Times New Roman" panose="02020603050405020304" pitchFamily="18" charset="0"/>
                <a:cs typeface="Times New Roman" panose="02020603050405020304" pitchFamily="18" charset="0"/>
              </a:rPr>
              <a:t>with surface contact</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solidFill>
                  <a:srgbClr val="008000"/>
                </a:solidFill>
                <a:latin typeface="Times New Roman" panose="02020603050405020304" pitchFamily="18" charset="0"/>
                <a:cs typeface="Times New Roman" panose="02020603050405020304" pitchFamily="18" charset="0"/>
              </a:rPr>
              <a:t>(as with a pin surrounded by a hole). </a:t>
            </a:r>
          </a:p>
          <a:p>
            <a:pPr>
              <a:buFont typeface="Wingdings" panose="05000000000000000000" pitchFamily="2" charset="2"/>
              <a:buChar char="ü"/>
            </a:pPr>
            <a:r>
              <a:rPr lang="en-US" sz="2000" dirty="0">
                <a:solidFill>
                  <a:srgbClr val="008000"/>
                </a:solidFill>
                <a:latin typeface="Times New Roman" panose="02020603050405020304" pitchFamily="18" charset="0"/>
                <a:cs typeface="Times New Roman" panose="02020603050405020304" pitchFamily="18" charset="0"/>
              </a:rPr>
              <a:t>The term </a:t>
            </a:r>
            <a:r>
              <a:rPr lang="en-US" sz="2000" b="1" dirty="0">
                <a:solidFill>
                  <a:srgbClr val="008000"/>
                </a:solidFill>
                <a:latin typeface="Times New Roman" panose="02020603050405020304" pitchFamily="18" charset="0"/>
                <a:cs typeface="Times New Roman" panose="02020603050405020304" pitchFamily="18" charset="0"/>
              </a:rPr>
              <a:t>higher pair </a:t>
            </a:r>
            <a:r>
              <a:rPr lang="en-US" sz="2000" dirty="0">
                <a:solidFill>
                  <a:srgbClr val="008000"/>
                </a:solidFill>
                <a:latin typeface="Times New Roman" panose="02020603050405020304" pitchFamily="18" charset="0"/>
                <a:cs typeface="Times New Roman" panose="02020603050405020304" pitchFamily="18" charset="0"/>
              </a:rPr>
              <a:t>to describe joints with </a:t>
            </a:r>
            <a:r>
              <a:rPr lang="en-US" sz="2000" b="1" dirty="0">
                <a:solidFill>
                  <a:srgbClr val="990099"/>
                </a:solidFill>
                <a:latin typeface="Times New Roman" panose="02020603050405020304" pitchFamily="18" charset="0"/>
                <a:cs typeface="Times New Roman" panose="02020603050405020304" pitchFamily="18" charset="0"/>
              </a:rPr>
              <a:t>point or line contact. </a:t>
            </a:r>
          </a:p>
          <a:p>
            <a:pPr>
              <a:buFont typeface="Wingdings" panose="05000000000000000000" pitchFamily="2" charset="2"/>
              <a:buChar char="ü"/>
            </a:pPr>
            <a:r>
              <a:rPr lang="en-US" sz="2000" dirty="0">
                <a:solidFill>
                  <a:srgbClr val="008000"/>
                </a:solidFill>
                <a:latin typeface="Times New Roman" panose="02020603050405020304" pitchFamily="18" charset="0"/>
                <a:cs typeface="Times New Roman" panose="02020603050405020304" pitchFamily="18" charset="0"/>
              </a:rPr>
              <a:t>However, if there is any clearance between pin and hole (as there must be for motion), so‑called surface contact in the pin joint actually becomes line contact, as the pin contacts only one “side” of the hole.</a:t>
            </a:r>
          </a:p>
          <a:p>
            <a:pPr>
              <a:buFont typeface="Wingdings" panose="05000000000000000000" pitchFamily="2" charset="2"/>
              <a:buChar char="ü"/>
            </a:pPr>
            <a:r>
              <a:rPr lang="en-US" sz="2000" dirty="0">
                <a:solidFill>
                  <a:srgbClr val="FF0000"/>
                </a:solidFill>
                <a:latin typeface="Times New Roman" panose="02020603050405020304" pitchFamily="18" charset="0"/>
                <a:cs typeface="Times New Roman" panose="02020603050405020304" pitchFamily="18" charset="0"/>
              </a:rPr>
              <a:t>The main practical advantage of lower pairs over higher pairs is their better ability to trap lubricant between their enveloping surfaces. </a:t>
            </a:r>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3448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C5F0A8-4C4B-4CCA-8EAB-958CEFFAA1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600200"/>
            <a:ext cx="8305800" cy="4538243"/>
          </a:xfrm>
          <a:prstGeom prst="rect">
            <a:avLst/>
          </a:prstGeom>
          <a:effectLst>
            <a:glow rad="127000">
              <a:srgbClr val="0070C0"/>
            </a:glow>
          </a:effectLst>
        </p:spPr>
      </p:pic>
      <p:sp>
        <p:nvSpPr>
          <p:cNvPr id="5" name="TextBox 4">
            <a:extLst>
              <a:ext uri="{FF2B5EF4-FFF2-40B4-BE49-F238E27FC236}">
                <a16:creationId xmlns:a16="http://schemas.microsoft.com/office/drawing/2014/main" id="{81F1C477-92BF-44C5-A964-B46E46C41B8C}"/>
              </a:ext>
            </a:extLst>
          </p:cNvPr>
          <p:cNvSpPr txBox="1"/>
          <p:nvPr/>
        </p:nvSpPr>
        <p:spPr>
          <a:xfrm>
            <a:off x="2286000" y="164347"/>
            <a:ext cx="3429144" cy="769441"/>
          </a:xfrm>
          <a:prstGeom prst="rect">
            <a:avLst/>
          </a:prstGeom>
          <a:noFill/>
        </p:spPr>
        <p:txBody>
          <a:bodyPr wrap="none" rtlCol="0">
            <a:spAutoFit/>
          </a:bodyPr>
          <a:lstStyle/>
          <a:p>
            <a:r>
              <a:rPr lang="en-IN" sz="4400" dirty="0">
                <a:solidFill>
                  <a:srgbClr val="0000CC"/>
                </a:solidFill>
                <a:latin typeface="Times New Roman" panose="02020603050405020304" pitchFamily="18" charset="0"/>
                <a:cs typeface="Times New Roman" panose="02020603050405020304" pitchFamily="18" charset="0"/>
              </a:rPr>
              <a:t>Planer Motion</a:t>
            </a:r>
          </a:p>
        </p:txBody>
      </p:sp>
      <p:pic>
        <p:nvPicPr>
          <p:cNvPr id="7" name="Picture 6">
            <a:extLst>
              <a:ext uri="{FF2B5EF4-FFF2-40B4-BE49-F238E27FC236}">
                <a16:creationId xmlns:a16="http://schemas.microsoft.com/office/drawing/2014/main" id="{CDEB9A80-FFB2-46C4-A518-BA062CA5FA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145814"/>
            <a:ext cx="4591286" cy="2355668"/>
          </a:xfrm>
          <a:prstGeom prst="rect">
            <a:avLst/>
          </a:prstGeom>
          <a:effectLst>
            <a:glow rad="127000">
              <a:srgbClr val="008000"/>
            </a:glow>
          </a:effectLst>
        </p:spPr>
      </p:pic>
      <p:pic>
        <p:nvPicPr>
          <p:cNvPr id="8" name="Picture 4" descr="The Crank and Slider Mechanism">
            <a:extLst>
              <a:ext uri="{FF2B5EF4-FFF2-40B4-BE49-F238E27FC236}">
                <a16:creationId xmlns:a16="http://schemas.microsoft.com/office/drawing/2014/main" id="{2E97D98E-4069-463B-88C2-B7C65AEE72BB}"/>
              </a:ext>
            </a:extLst>
          </p:cNvPr>
          <p:cNvPicPr>
            <a:picLocks noChangeAspect="1" noChangeArrowheads="1" noCrop="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5372" y="423580"/>
            <a:ext cx="3505200" cy="1752600"/>
          </a:xfrm>
          <a:prstGeom prst="rect">
            <a:avLst/>
          </a:prstGeom>
          <a:solidFill>
            <a:schemeClr val="bg1"/>
          </a:solidFill>
          <a:effectLst>
            <a:glow rad="127000">
              <a:srgbClr val="990099"/>
            </a:glow>
          </a:effectLst>
        </p:spPr>
      </p:pic>
      <p:pic>
        <p:nvPicPr>
          <p:cNvPr id="9" name="Picture 8">
            <a:extLst>
              <a:ext uri="{FF2B5EF4-FFF2-40B4-BE49-F238E27FC236}">
                <a16:creationId xmlns:a16="http://schemas.microsoft.com/office/drawing/2014/main" id="{E80E6A4F-9CE7-469A-96F4-D84F9BA5533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5800" y="2120904"/>
            <a:ext cx="6911474" cy="3352800"/>
          </a:xfrm>
          <a:prstGeom prst="rect">
            <a:avLst/>
          </a:prstGeom>
          <a:effectLst>
            <a:glow rad="127000">
              <a:srgbClr val="008000"/>
            </a:glow>
          </a:effectLst>
        </p:spPr>
      </p:pic>
    </p:spTree>
    <p:extLst>
      <p:ext uri="{BB962C8B-B14F-4D97-AF65-F5344CB8AC3E}">
        <p14:creationId xmlns:p14="http://schemas.microsoft.com/office/powerpoint/2010/main" val="5391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FBBD8C-D81A-4F10-908B-65583AAAB9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717" y="230895"/>
            <a:ext cx="5257800" cy="3413777"/>
          </a:xfrm>
          <a:prstGeom prst="rect">
            <a:avLst/>
          </a:prstGeom>
          <a:effectLst>
            <a:glow rad="127000">
              <a:srgbClr val="0000CC"/>
            </a:glow>
          </a:effectLst>
        </p:spPr>
      </p:pic>
      <p:pic>
        <p:nvPicPr>
          <p:cNvPr id="3" name="Picture 2">
            <a:extLst>
              <a:ext uri="{FF2B5EF4-FFF2-40B4-BE49-F238E27FC236}">
                <a16:creationId xmlns:a16="http://schemas.microsoft.com/office/drawing/2014/main" id="{DB0657A7-2CF6-4965-9A22-3116700ED1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86200" y="3962400"/>
            <a:ext cx="5086611" cy="2673487"/>
          </a:xfrm>
          <a:prstGeom prst="rect">
            <a:avLst/>
          </a:prstGeom>
          <a:effectLst>
            <a:glow rad="127000">
              <a:srgbClr val="00B050"/>
            </a:glow>
          </a:effectLst>
        </p:spPr>
      </p:pic>
      <p:pic>
        <p:nvPicPr>
          <p:cNvPr id="4" name="Picture 3">
            <a:extLst>
              <a:ext uri="{FF2B5EF4-FFF2-40B4-BE49-F238E27FC236}">
                <a16:creationId xmlns:a16="http://schemas.microsoft.com/office/drawing/2014/main" id="{E0ED370F-EBB6-4829-9D56-BE8B9DA3C8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71893" y="28032"/>
            <a:ext cx="5315223" cy="2902099"/>
          </a:xfrm>
          <a:prstGeom prst="rect">
            <a:avLst/>
          </a:prstGeom>
          <a:effectLst>
            <a:glow rad="127000">
              <a:srgbClr val="FF0000"/>
            </a:glow>
          </a:effectLst>
        </p:spPr>
      </p:pic>
      <p:pic>
        <p:nvPicPr>
          <p:cNvPr id="5" name="Picture 4">
            <a:extLst>
              <a:ext uri="{FF2B5EF4-FFF2-40B4-BE49-F238E27FC236}">
                <a16:creationId xmlns:a16="http://schemas.microsoft.com/office/drawing/2014/main" id="{3ED9C2B1-2C58-439A-8438-256FA9DC9DC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27" y="3644672"/>
            <a:ext cx="5321573" cy="3143412"/>
          </a:xfrm>
          <a:prstGeom prst="rect">
            <a:avLst/>
          </a:prstGeom>
          <a:effectLst>
            <a:glow rad="127000">
              <a:srgbClr val="00B0F0"/>
            </a:glow>
          </a:effectLst>
        </p:spPr>
      </p:pic>
    </p:spTree>
    <p:extLst>
      <p:ext uri="{BB962C8B-B14F-4D97-AF65-F5344CB8AC3E}">
        <p14:creationId xmlns:p14="http://schemas.microsoft.com/office/powerpoint/2010/main" val="341242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587CB01-D90E-4B17-A16F-4C3B74C7B542}"/>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828800" y="228600"/>
            <a:ext cx="5455691" cy="6096000"/>
          </a:xfrm>
          <a:prstGeom prst="rect">
            <a:avLst/>
          </a:prstGeom>
          <a:effectLst>
            <a:glow rad="127000">
              <a:srgbClr val="990099"/>
            </a:glow>
          </a:effectLst>
        </p:spPr>
      </p:pic>
      <p:pic>
        <p:nvPicPr>
          <p:cNvPr id="5" name="Picture 4">
            <a:extLst>
              <a:ext uri="{FF2B5EF4-FFF2-40B4-BE49-F238E27FC236}">
                <a16:creationId xmlns:a16="http://schemas.microsoft.com/office/drawing/2014/main" id="{F195144F-2307-4F02-B4EC-CC64B158865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651" r="-78"/>
          <a:stretch/>
        </p:blipFill>
        <p:spPr>
          <a:xfrm>
            <a:off x="1885212" y="2870735"/>
            <a:ext cx="5373576" cy="3429000"/>
          </a:xfrm>
          <a:prstGeom prst="rect">
            <a:avLst/>
          </a:prstGeom>
          <a:effectLst>
            <a:glow rad="127000">
              <a:srgbClr val="00B050"/>
            </a:glow>
          </a:effectLst>
        </p:spPr>
      </p:pic>
    </p:spTree>
    <p:extLst>
      <p:ext uri="{BB962C8B-B14F-4D97-AF65-F5344CB8AC3E}">
        <p14:creationId xmlns:p14="http://schemas.microsoft.com/office/powerpoint/2010/main" val="262629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DF28-3464-40FB-94A1-BB7222DE805E}"/>
              </a:ext>
            </a:extLst>
          </p:cNvPr>
          <p:cNvSpPr>
            <a:spLocks noGrp="1"/>
          </p:cNvSpPr>
          <p:nvPr>
            <p:ph type="title"/>
          </p:nvPr>
        </p:nvSpPr>
        <p:spPr>
          <a:xfrm>
            <a:off x="228600" y="152400"/>
            <a:ext cx="8686800" cy="6400800"/>
          </a:xfrm>
          <a:solidFill>
            <a:schemeClr val="bg1"/>
          </a:solidFill>
          <a:effectLst>
            <a:glow rad="127000">
              <a:srgbClr val="0070C0"/>
            </a:glow>
          </a:effectLst>
        </p:spPr>
        <p:txBody>
          <a:bodyPr>
            <a:noAutofit/>
          </a:bodyPr>
          <a:lstStyle/>
          <a:p>
            <a:pPr algn="l"/>
            <a:r>
              <a:rPr lang="en-US" sz="2800" b="1" u="sng" dirty="0">
                <a:solidFill>
                  <a:srgbClr val="008000"/>
                </a:solidFill>
              </a:rPr>
              <a:t>Syllabus:</a:t>
            </a:r>
            <a:br>
              <a:rPr lang="en-US" sz="2800" b="1" u="sng" dirty="0">
                <a:solidFill>
                  <a:srgbClr val="008000"/>
                </a:solidFill>
              </a:rPr>
            </a:br>
            <a:br>
              <a:rPr lang="en-US" sz="1600" dirty="0"/>
            </a:br>
            <a:r>
              <a:rPr lang="en-US" sz="1700" b="1" u="sng" dirty="0">
                <a:solidFill>
                  <a:srgbClr val="0000CC"/>
                </a:solidFill>
              </a:rPr>
              <a:t>Introduction to Mechanisms: </a:t>
            </a:r>
            <a:r>
              <a:rPr lang="en-US" sz="1700" dirty="0"/>
              <a:t>Basic terminology, kinematic chains, Mechanisms, Degrees of freedom, Four bar chain - equivalents, inversions and their applications. Case studies on Straight line mechanisms, steering gear mechanisms and other general mechanisms.</a:t>
            </a:r>
            <a:br>
              <a:rPr lang="en-US" sz="1700" dirty="0"/>
            </a:br>
            <a:br>
              <a:rPr lang="en-US" sz="1700" dirty="0"/>
            </a:br>
            <a:r>
              <a:rPr lang="en-US" sz="1700" b="1" u="sng" dirty="0">
                <a:solidFill>
                  <a:srgbClr val="0000CC"/>
                </a:solidFill>
              </a:rPr>
              <a:t>Kinematic Analysis of Planar Mechanisms: </a:t>
            </a:r>
            <a:r>
              <a:rPr lang="en-US" sz="1700" dirty="0"/>
              <a:t>Position analysis of single degree of freedom mechanisms, range of motion, extreme positions, transmission angle and quick return ratio. Building blocks for Velocity and Acceleration analysis- sliding pair, turning pair and turn slide pair. Graphical and Analytical methods for the velocity and acceleration analysis of four bar, slider crank and other single degree of freedom mechanisms.</a:t>
            </a:r>
            <a:br>
              <a:rPr lang="en-US" sz="1700" dirty="0"/>
            </a:br>
            <a:br>
              <a:rPr lang="en-US" sz="1700" dirty="0"/>
            </a:br>
            <a:r>
              <a:rPr lang="en-US" sz="1700" b="1" u="sng" dirty="0">
                <a:solidFill>
                  <a:srgbClr val="0000CC"/>
                </a:solidFill>
              </a:rPr>
              <a:t>Synthesis of Mechanisms</a:t>
            </a:r>
            <a:r>
              <a:rPr lang="en-US" sz="1700" u="sng" dirty="0">
                <a:solidFill>
                  <a:srgbClr val="0000CC"/>
                </a:solidFill>
              </a:rPr>
              <a:t>: </a:t>
            </a:r>
            <a:r>
              <a:rPr lang="en-US" sz="1700" dirty="0"/>
              <a:t>Dimensional synthesis, function generation, path generation and motion generation, Synthesis of single degree freedom closed loop mechanisms for specified Instantaneous conditions. Identification of available number of equations, input and output variables, design parameters and choice of free variables/parameters. Well-defined under constrained and over-constrained mechanism synthesis.</a:t>
            </a:r>
            <a:br>
              <a:rPr lang="en-US" sz="1700" dirty="0"/>
            </a:br>
            <a:br>
              <a:rPr lang="en-US" sz="1700" dirty="0"/>
            </a:br>
            <a:r>
              <a:rPr lang="en-US" sz="1700" b="1" u="sng" dirty="0">
                <a:solidFill>
                  <a:srgbClr val="0000CC"/>
                </a:solidFill>
              </a:rPr>
              <a:t>Gears and Gear trains: </a:t>
            </a:r>
            <a:r>
              <a:rPr lang="en-US" sz="1700" dirty="0"/>
              <a:t>Classification, Terminology, Law of Gearing, Interference and methods to avoid interference in spur gears. Simple, compound, reverted and cycloidal gear trains.</a:t>
            </a:r>
            <a:br>
              <a:rPr lang="en-US" sz="1700" dirty="0"/>
            </a:br>
            <a:br>
              <a:rPr lang="en-US" sz="1700" dirty="0"/>
            </a:br>
            <a:r>
              <a:rPr lang="en-US" sz="1700" b="1" u="sng" dirty="0">
                <a:solidFill>
                  <a:srgbClr val="0000CC"/>
                </a:solidFill>
              </a:rPr>
              <a:t>Cams: </a:t>
            </a:r>
            <a:r>
              <a:rPr lang="en-US" sz="1700" dirty="0"/>
              <a:t>Classification of cams and followers, applications, SVAJ (Plot position (s), velocity (v), acceleration (a) and jerk (j) versus cam angle) diagrams. Overview of motion programs and synthesis of cam profiles.</a:t>
            </a:r>
            <a:endParaRPr lang="en-IN" sz="1700" dirty="0"/>
          </a:p>
        </p:txBody>
      </p:sp>
    </p:spTree>
    <p:extLst>
      <p:ext uri="{BB962C8B-B14F-4D97-AF65-F5344CB8AC3E}">
        <p14:creationId xmlns:p14="http://schemas.microsoft.com/office/powerpoint/2010/main" val="2244800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DFBAF9-7FF6-4335-A931-AB3697D53FA3}"/>
              </a:ext>
            </a:extLst>
          </p:cNvPr>
          <p:cNvSpPr/>
          <p:nvPr/>
        </p:nvSpPr>
        <p:spPr>
          <a:xfrm>
            <a:off x="152400" y="228600"/>
            <a:ext cx="8839200" cy="2031325"/>
          </a:xfrm>
          <a:prstGeom prst="rect">
            <a:avLst/>
          </a:prstGeom>
          <a:solidFill>
            <a:schemeClr val="bg1"/>
          </a:solidFill>
          <a:effectLst>
            <a:glow rad="127000">
              <a:srgbClr val="008000"/>
            </a:glow>
          </a:effectLst>
        </p:spPr>
        <p:txBody>
          <a:bodyPr wrap="square">
            <a:spAutoFit/>
          </a:bodyPr>
          <a:lstStyle/>
          <a:p>
            <a:pPr marL="285750" indent="-285750">
              <a:buFont typeface="Wingdings" panose="05000000000000000000" pitchFamily="2" charset="2"/>
              <a:buChar char="ü"/>
            </a:pPr>
            <a:r>
              <a:rPr lang="en-US" dirty="0">
                <a:solidFill>
                  <a:srgbClr val="0000CC"/>
                </a:solidFill>
                <a:latin typeface="PalatinoLTStd-Roman"/>
              </a:rPr>
              <a:t>Moving the lower handle (link </a:t>
            </a:r>
            <a:r>
              <a:rPr lang="en-US" i="1" dirty="0">
                <a:solidFill>
                  <a:srgbClr val="0000CC"/>
                </a:solidFill>
                <a:latin typeface="PalatinoLTStd-Italic"/>
              </a:rPr>
              <a:t>L</a:t>
            </a:r>
            <a:r>
              <a:rPr lang="en-US" sz="800" dirty="0">
                <a:solidFill>
                  <a:srgbClr val="0000CC"/>
                </a:solidFill>
                <a:latin typeface="PalatinoLTStd-Roman"/>
              </a:rPr>
              <a:t>3</a:t>
            </a:r>
            <a:r>
              <a:rPr lang="en-US" dirty="0">
                <a:solidFill>
                  <a:srgbClr val="0000CC"/>
                </a:solidFill>
                <a:latin typeface="PalatinoLTStd-Roman"/>
              </a:rPr>
              <a:t>) toward the upper handle (link </a:t>
            </a:r>
            <a:r>
              <a:rPr lang="en-US" i="1" dirty="0">
                <a:solidFill>
                  <a:srgbClr val="0000CC"/>
                </a:solidFill>
                <a:latin typeface="PalatinoLTStd-Italic"/>
              </a:rPr>
              <a:t>L</a:t>
            </a:r>
            <a:r>
              <a:rPr lang="en-US" sz="800" dirty="0">
                <a:solidFill>
                  <a:srgbClr val="0000CC"/>
                </a:solidFill>
                <a:latin typeface="PalatinoLTStd-Roman"/>
              </a:rPr>
              <a:t>1</a:t>
            </a:r>
            <a:r>
              <a:rPr lang="en-US" dirty="0">
                <a:solidFill>
                  <a:srgbClr val="0000CC"/>
                </a:solidFill>
                <a:latin typeface="PalatinoLTStd-Roman"/>
              </a:rPr>
              <a:t>) or vice versa compels the motion of the remaining links, including the lower grip (link </a:t>
            </a:r>
            <a:r>
              <a:rPr lang="en-US" i="1" dirty="0">
                <a:solidFill>
                  <a:srgbClr val="0000CC"/>
                </a:solidFill>
                <a:latin typeface="PalatinoLTStd-Italic"/>
              </a:rPr>
              <a:t>L</a:t>
            </a:r>
            <a:r>
              <a:rPr lang="en-US" sz="800" dirty="0">
                <a:solidFill>
                  <a:srgbClr val="0000CC"/>
                </a:solidFill>
                <a:latin typeface="PalatinoLTStd-Roman"/>
              </a:rPr>
              <a:t>4</a:t>
            </a:r>
            <a:r>
              <a:rPr lang="en-US" dirty="0">
                <a:solidFill>
                  <a:srgbClr val="0000CC"/>
                </a:solidFill>
                <a:latin typeface="PalatinoLTStd-Roman"/>
              </a:rPr>
              <a:t>), which produces a gripping action. </a:t>
            </a:r>
          </a:p>
          <a:p>
            <a:pPr marL="285750" indent="-285750">
              <a:buFont typeface="Wingdings" panose="05000000000000000000" pitchFamily="2" charset="2"/>
              <a:buChar char="ü"/>
            </a:pPr>
            <a:endParaRPr lang="en-US" dirty="0">
              <a:solidFill>
                <a:srgbClr val="0000CC"/>
              </a:solidFill>
              <a:latin typeface="PalatinoLTStd-Roman"/>
            </a:endParaRPr>
          </a:p>
          <a:p>
            <a:pPr marL="285750" indent="-285750">
              <a:buFont typeface="Wingdings" panose="05000000000000000000" pitchFamily="2" charset="2"/>
              <a:buChar char="ü"/>
            </a:pPr>
            <a:r>
              <a:rPr lang="en-US" dirty="0">
                <a:solidFill>
                  <a:srgbClr val="0000CC"/>
                </a:solidFill>
                <a:latin typeface="PalatinoLTStd-Roman"/>
              </a:rPr>
              <a:t>The motion of each other link in a controlled manner is important because the fundamental objective in the design of a mechanical system is to provide a controlled output motion in response to a supplied input motion.</a:t>
            </a:r>
            <a:r>
              <a:rPr lang="en-US" dirty="0">
                <a:solidFill>
                  <a:srgbClr val="0000CC"/>
                </a:solidFill>
              </a:rPr>
              <a:t> </a:t>
            </a:r>
            <a:endParaRPr lang="en-IN" dirty="0">
              <a:solidFill>
                <a:srgbClr val="0000CC"/>
              </a:solidFill>
            </a:endParaRPr>
          </a:p>
        </p:txBody>
      </p:sp>
      <p:pic>
        <p:nvPicPr>
          <p:cNvPr id="3" name="Picture 2">
            <a:extLst>
              <a:ext uri="{FF2B5EF4-FFF2-40B4-BE49-F238E27FC236}">
                <a16:creationId xmlns:a16="http://schemas.microsoft.com/office/drawing/2014/main" id="{0BD32151-9BF3-4B9E-9ACC-AD9A93431E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514600"/>
            <a:ext cx="7239000" cy="3094998"/>
          </a:xfrm>
          <a:prstGeom prst="rect">
            <a:avLst/>
          </a:prstGeom>
          <a:effectLst>
            <a:glow rad="127000">
              <a:srgbClr val="7030A0"/>
            </a:glow>
          </a:effectLst>
        </p:spPr>
      </p:pic>
    </p:spTree>
    <p:extLst>
      <p:ext uri="{BB962C8B-B14F-4D97-AF65-F5344CB8AC3E}">
        <p14:creationId xmlns:p14="http://schemas.microsoft.com/office/powerpoint/2010/main" val="319742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78D6-AB1A-4629-902B-91F8E0FF6A07}"/>
              </a:ext>
            </a:extLst>
          </p:cNvPr>
          <p:cNvSpPr>
            <a:spLocks noGrp="1"/>
          </p:cNvSpPr>
          <p:nvPr>
            <p:ph type="title"/>
          </p:nvPr>
        </p:nvSpPr>
        <p:spPr>
          <a:xfrm>
            <a:off x="457200" y="0"/>
            <a:ext cx="8229600" cy="457200"/>
          </a:xfrm>
        </p:spPr>
        <p:txBody>
          <a:bodyPr>
            <a:noAutofit/>
          </a:bodyPr>
          <a:lstStyle/>
          <a:p>
            <a:r>
              <a:rPr lang="en-IN" sz="2800" b="1" i="1" dirty="0">
                <a:solidFill>
                  <a:srgbClr val="0000CC"/>
                </a:solidFill>
              </a:rPr>
              <a:t>KINEMATIC DIAGRAMS</a:t>
            </a:r>
          </a:p>
        </p:txBody>
      </p:sp>
      <p:sp>
        <p:nvSpPr>
          <p:cNvPr id="3" name="Content Placeholder 2">
            <a:extLst>
              <a:ext uri="{FF2B5EF4-FFF2-40B4-BE49-F238E27FC236}">
                <a16:creationId xmlns:a16="http://schemas.microsoft.com/office/drawing/2014/main" id="{4C95C2CF-243D-4E7B-AAFD-D05193F493C3}"/>
              </a:ext>
            </a:extLst>
          </p:cNvPr>
          <p:cNvSpPr>
            <a:spLocks noGrp="1"/>
          </p:cNvSpPr>
          <p:nvPr>
            <p:ph idx="1"/>
          </p:nvPr>
        </p:nvSpPr>
        <p:spPr>
          <a:xfrm>
            <a:off x="457200" y="685801"/>
            <a:ext cx="8229600" cy="1676400"/>
          </a:xfrm>
          <a:solidFill>
            <a:schemeClr val="bg1"/>
          </a:solidFill>
          <a:effectLst>
            <a:glow rad="127000">
              <a:srgbClr val="00B0F0"/>
            </a:glow>
          </a:effectLst>
        </p:spPr>
        <p:txBody>
          <a:bodyPr/>
          <a:lstStyle/>
          <a:p>
            <a:pPr>
              <a:buFont typeface="Wingdings" panose="05000000000000000000" pitchFamily="2" charset="2"/>
              <a:buChar char="ü"/>
            </a:pPr>
            <a:r>
              <a:rPr lang="en-US" sz="2000" dirty="0">
                <a:solidFill>
                  <a:srgbClr val="0000CC"/>
                </a:solidFill>
                <a:latin typeface="Times New Roman" panose="02020603050405020304" pitchFamily="18" charset="0"/>
                <a:cs typeface="Times New Roman" panose="02020603050405020304" pitchFamily="18" charset="0"/>
              </a:rPr>
              <a:t>Analyzing the kinematics of mechanisms requires that we draw clear, simple, schematic kinematic diagrams of the links and joints of which they are made. </a:t>
            </a:r>
          </a:p>
          <a:p>
            <a:pPr>
              <a:buFont typeface="Wingdings" panose="05000000000000000000" pitchFamily="2" charset="2"/>
              <a:buChar char="ü"/>
            </a:pPr>
            <a:r>
              <a:rPr lang="en-US" sz="2000" dirty="0">
                <a:solidFill>
                  <a:srgbClr val="0000CC"/>
                </a:solidFill>
                <a:latin typeface="Times New Roman" panose="02020603050405020304" pitchFamily="18" charset="0"/>
                <a:cs typeface="Times New Roman" panose="02020603050405020304" pitchFamily="18" charset="0"/>
              </a:rPr>
              <a:t>Sometimes it can be difficult to identify the kinematic links and joints in a complicated mechanism. </a:t>
            </a:r>
            <a:endParaRPr lang="en-IN" dirty="0">
              <a:solidFill>
                <a:srgbClr val="0000CC"/>
              </a:solidFill>
            </a:endParaRPr>
          </a:p>
        </p:txBody>
      </p:sp>
      <p:pic>
        <p:nvPicPr>
          <p:cNvPr id="4" name="Picture 3">
            <a:extLst>
              <a:ext uri="{FF2B5EF4-FFF2-40B4-BE49-F238E27FC236}">
                <a16:creationId xmlns:a16="http://schemas.microsoft.com/office/drawing/2014/main" id="{585FD167-609A-454A-8E9A-A520434662DC}"/>
              </a:ext>
            </a:extLst>
          </p:cNvPr>
          <p:cNvPicPr>
            <a:picLocks noChangeAspect="1"/>
          </p:cNvPicPr>
          <p:nvPr/>
        </p:nvPicPr>
        <p:blipFill>
          <a:blip r:embed="rId2"/>
          <a:stretch>
            <a:fillRect/>
          </a:stretch>
        </p:blipFill>
        <p:spPr>
          <a:xfrm>
            <a:off x="427522" y="2953967"/>
            <a:ext cx="8229600" cy="3218232"/>
          </a:xfrm>
          <a:prstGeom prst="rect">
            <a:avLst/>
          </a:prstGeom>
          <a:effectLst>
            <a:glow rad="127000">
              <a:srgbClr val="008000"/>
            </a:glow>
          </a:effectLst>
        </p:spPr>
      </p:pic>
      <p:sp>
        <p:nvSpPr>
          <p:cNvPr id="5" name="Title 1">
            <a:extLst>
              <a:ext uri="{FF2B5EF4-FFF2-40B4-BE49-F238E27FC236}">
                <a16:creationId xmlns:a16="http://schemas.microsoft.com/office/drawing/2014/main" id="{86DFD9BE-37AE-45FE-9FCB-A22215F528A3}"/>
              </a:ext>
            </a:extLst>
          </p:cNvPr>
          <p:cNvSpPr txBox="1">
            <a:spLocks/>
          </p:cNvSpPr>
          <p:nvPr/>
        </p:nvSpPr>
        <p:spPr>
          <a:xfrm>
            <a:off x="609600" y="2454422"/>
            <a:ext cx="82296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i="1" dirty="0">
                <a:solidFill>
                  <a:srgbClr val="0000CC"/>
                </a:solidFill>
              </a:rPr>
              <a:t>KINEMATIC REFRESNTATION</a:t>
            </a:r>
          </a:p>
        </p:txBody>
      </p:sp>
    </p:spTree>
    <p:extLst>
      <p:ext uri="{BB962C8B-B14F-4D97-AF65-F5344CB8AC3E}">
        <p14:creationId xmlns:p14="http://schemas.microsoft.com/office/powerpoint/2010/main" val="4240628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C991-1044-4950-A0F7-16E062EC74E2}"/>
              </a:ext>
            </a:extLst>
          </p:cNvPr>
          <p:cNvSpPr>
            <a:spLocks noGrp="1"/>
          </p:cNvSpPr>
          <p:nvPr>
            <p:ph type="title"/>
          </p:nvPr>
        </p:nvSpPr>
        <p:spPr>
          <a:xfrm>
            <a:off x="457200" y="152400"/>
            <a:ext cx="8229600" cy="487362"/>
          </a:xfrm>
        </p:spPr>
        <p:txBody>
          <a:bodyPr>
            <a:noAutofit/>
          </a:bodyPr>
          <a:lstStyle/>
          <a:p>
            <a:r>
              <a:rPr lang="en-IN" sz="3200" b="1" u="sng" dirty="0">
                <a:solidFill>
                  <a:srgbClr val="0000CC"/>
                </a:solidFill>
              </a:rPr>
              <a:t>Find the Types of Pair, DOF and Joints ??</a:t>
            </a:r>
          </a:p>
        </p:txBody>
      </p:sp>
      <p:pic>
        <p:nvPicPr>
          <p:cNvPr id="4" name="Content Placeholder 3">
            <a:extLst>
              <a:ext uri="{FF2B5EF4-FFF2-40B4-BE49-F238E27FC236}">
                <a16:creationId xmlns:a16="http://schemas.microsoft.com/office/drawing/2014/main" id="{A6D14989-FBAB-49A6-B081-979F0B0784B5}"/>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228600" y="964073"/>
            <a:ext cx="4648200" cy="2895601"/>
          </a:xfrm>
          <a:prstGeom prst="rect">
            <a:avLst/>
          </a:prstGeom>
          <a:effectLst>
            <a:glow rad="127000">
              <a:srgbClr val="00B050"/>
            </a:glow>
          </a:effectLst>
        </p:spPr>
      </p:pic>
      <p:pic>
        <p:nvPicPr>
          <p:cNvPr id="5" name="Picture 4">
            <a:extLst>
              <a:ext uri="{FF2B5EF4-FFF2-40B4-BE49-F238E27FC236}">
                <a16:creationId xmlns:a16="http://schemas.microsoft.com/office/drawing/2014/main" id="{3988130C-90B7-47BD-A3A0-821D1499E8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7600" y="2831365"/>
            <a:ext cx="5180501" cy="3721835"/>
          </a:xfrm>
          <a:prstGeom prst="rect">
            <a:avLst/>
          </a:prstGeom>
          <a:effectLst>
            <a:glow rad="127000">
              <a:srgbClr val="990099"/>
            </a:glow>
          </a:effectLst>
        </p:spPr>
      </p:pic>
    </p:spTree>
    <p:extLst>
      <p:ext uri="{BB962C8B-B14F-4D97-AF65-F5344CB8AC3E}">
        <p14:creationId xmlns:p14="http://schemas.microsoft.com/office/powerpoint/2010/main" val="292339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4C055B-9FC8-4CFD-8FE2-0246A03D79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192" y="1415946"/>
            <a:ext cx="8077615" cy="4026107"/>
          </a:xfrm>
          <a:prstGeom prst="rect">
            <a:avLst/>
          </a:prstGeom>
          <a:effectLst>
            <a:glow rad="127000">
              <a:srgbClr val="FF0000"/>
            </a:glow>
          </a:effectLst>
        </p:spPr>
      </p:pic>
      <p:pic>
        <p:nvPicPr>
          <p:cNvPr id="5" name="Picture 4">
            <a:extLst>
              <a:ext uri="{FF2B5EF4-FFF2-40B4-BE49-F238E27FC236}">
                <a16:creationId xmlns:a16="http://schemas.microsoft.com/office/drawing/2014/main" id="{49D9CAD3-EA52-4FF4-A56D-1B90976EC8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191" y="1066800"/>
            <a:ext cx="8077615" cy="4642333"/>
          </a:xfrm>
          <a:prstGeom prst="rect">
            <a:avLst/>
          </a:prstGeom>
          <a:effectLst>
            <a:glow rad="127000">
              <a:srgbClr val="00B050"/>
            </a:glow>
          </a:effectLst>
        </p:spPr>
      </p:pic>
      <p:pic>
        <p:nvPicPr>
          <p:cNvPr id="6" name="Picture 5">
            <a:extLst>
              <a:ext uri="{FF2B5EF4-FFF2-40B4-BE49-F238E27FC236}">
                <a16:creationId xmlns:a16="http://schemas.microsoft.com/office/drawing/2014/main" id="{C256F054-2539-4C3C-8770-3D947FB7BA0F}"/>
              </a:ext>
            </a:extLst>
          </p:cNvPr>
          <p:cNvPicPr>
            <a:picLocks noChangeAspect="1"/>
          </p:cNvPicPr>
          <p:nvPr/>
        </p:nvPicPr>
        <p:blipFill>
          <a:blip r:embed="rId4"/>
          <a:stretch>
            <a:fillRect/>
          </a:stretch>
        </p:blipFill>
        <p:spPr>
          <a:xfrm>
            <a:off x="533190" y="1148867"/>
            <a:ext cx="8077614" cy="5403274"/>
          </a:xfrm>
          <a:prstGeom prst="rect">
            <a:avLst/>
          </a:prstGeom>
          <a:effectLst>
            <a:glow rad="127000">
              <a:srgbClr val="CC0066"/>
            </a:glow>
          </a:effectLst>
        </p:spPr>
      </p:pic>
    </p:spTree>
    <p:extLst>
      <p:ext uri="{BB962C8B-B14F-4D97-AF65-F5344CB8AC3E}">
        <p14:creationId xmlns:p14="http://schemas.microsoft.com/office/powerpoint/2010/main" val="147195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ACE230-FCF4-4A62-92E0-2BE2503322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 y="609600"/>
            <a:ext cx="7010400" cy="5443742"/>
          </a:xfrm>
          <a:prstGeom prst="rect">
            <a:avLst/>
          </a:prstGeom>
          <a:effectLst>
            <a:glow rad="127000">
              <a:srgbClr val="FF0000"/>
            </a:glow>
          </a:effectLst>
        </p:spPr>
      </p:pic>
      <p:pic>
        <p:nvPicPr>
          <p:cNvPr id="6" name="Picture 5">
            <a:extLst>
              <a:ext uri="{FF2B5EF4-FFF2-40B4-BE49-F238E27FC236}">
                <a16:creationId xmlns:a16="http://schemas.microsoft.com/office/drawing/2014/main" id="{A12FFBD7-9476-4356-9F47-3B45E82260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121402"/>
            <a:ext cx="6916189" cy="3454380"/>
          </a:xfrm>
          <a:prstGeom prst="rect">
            <a:avLst/>
          </a:prstGeom>
          <a:effectLst>
            <a:glow rad="127000">
              <a:srgbClr val="008000"/>
            </a:glow>
          </a:effectLst>
        </p:spPr>
      </p:pic>
      <p:pic>
        <p:nvPicPr>
          <p:cNvPr id="7" name="Picture 6">
            <a:extLst>
              <a:ext uri="{FF2B5EF4-FFF2-40B4-BE49-F238E27FC236}">
                <a16:creationId xmlns:a16="http://schemas.microsoft.com/office/drawing/2014/main" id="{F5EAF3F6-5E51-4650-832D-29C98F7E5D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81739" y="3087583"/>
            <a:ext cx="7239000" cy="3747958"/>
          </a:xfrm>
          <a:prstGeom prst="rect">
            <a:avLst/>
          </a:prstGeom>
          <a:effectLst>
            <a:glow rad="127000">
              <a:srgbClr val="0070C0"/>
            </a:glow>
          </a:effectLst>
        </p:spPr>
      </p:pic>
    </p:spTree>
    <p:extLst>
      <p:ext uri="{BB962C8B-B14F-4D97-AF65-F5344CB8AC3E}">
        <p14:creationId xmlns:p14="http://schemas.microsoft.com/office/powerpoint/2010/main" val="123534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88D110-0059-45E0-AA3F-7514340C89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5800" y="1047750"/>
            <a:ext cx="7543800" cy="4762500"/>
          </a:xfrm>
          <a:prstGeom prst="rect">
            <a:avLst/>
          </a:prstGeom>
          <a:effectLst>
            <a:glow rad="127000">
              <a:srgbClr val="0000CC"/>
            </a:glow>
          </a:effectLst>
        </p:spPr>
      </p:pic>
      <p:pic>
        <p:nvPicPr>
          <p:cNvPr id="3" name="Picture 2">
            <a:extLst>
              <a:ext uri="{FF2B5EF4-FFF2-40B4-BE49-F238E27FC236}">
                <a16:creationId xmlns:a16="http://schemas.microsoft.com/office/drawing/2014/main" id="{0C6E350E-C8A9-44C9-B130-5586FA8789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801" y="1655272"/>
            <a:ext cx="7543799" cy="4191000"/>
          </a:xfrm>
          <a:prstGeom prst="rect">
            <a:avLst/>
          </a:prstGeom>
          <a:effectLst>
            <a:glow rad="127000">
              <a:srgbClr val="FF0000"/>
            </a:glow>
          </a:effectLst>
        </p:spPr>
      </p:pic>
      <p:pic>
        <p:nvPicPr>
          <p:cNvPr id="4" name="Picture 3">
            <a:extLst>
              <a:ext uri="{FF2B5EF4-FFF2-40B4-BE49-F238E27FC236}">
                <a16:creationId xmlns:a16="http://schemas.microsoft.com/office/drawing/2014/main" id="{23D9717F-9A7A-4E08-94E1-D5258A4C204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7290" y="3655064"/>
            <a:ext cx="7562309" cy="2440936"/>
          </a:xfrm>
          <a:prstGeom prst="rect">
            <a:avLst/>
          </a:prstGeom>
          <a:effectLst>
            <a:glow rad="127000">
              <a:srgbClr val="00B050"/>
            </a:glow>
          </a:effectLst>
        </p:spPr>
      </p:pic>
    </p:spTree>
    <p:extLst>
      <p:ext uri="{BB962C8B-B14F-4D97-AF65-F5344CB8AC3E}">
        <p14:creationId xmlns:p14="http://schemas.microsoft.com/office/powerpoint/2010/main" val="228201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FFC79F-1178-4B89-A42C-973A16C9EA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1447800"/>
            <a:ext cx="8077200" cy="3732455"/>
          </a:xfrm>
          <a:prstGeom prst="rect">
            <a:avLst/>
          </a:prstGeom>
          <a:effectLst>
            <a:glow rad="127000">
              <a:srgbClr val="FF0000"/>
            </a:glow>
          </a:effectLst>
        </p:spPr>
      </p:pic>
      <p:pic>
        <p:nvPicPr>
          <p:cNvPr id="3" name="Picture 2">
            <a:extLst>
              <a:ext uri="{FF2B5EF4-FFF2-40B4-BE49-F238E27FC236}">
                <a16:creationId xmlns:a16="http://schemas.microsoft.com/office/drawing/2014/main" id="{9698AD4B-EB52-4F1C-9122-9F8856B9CD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000" y="533400"/>
            <a:ext cx="8382000" cy="4343627"/>
          </a:xfrm>
          <a:prstGeom prst="rect">
            <a:avLst/>
          </a:prstGeom>
          <a:effectLst>
            <a:glow rad="127000">
              <a:srgbClr val="008000"/>
            </a:glow>
          </a:effectLst>
        </p:spPr>
      </p:pic>
      <p:pic>
        <p:nvPicPr>
          <p:cNvPr id="4" name="Picture 3">
            <a:extLst>
              <a:ext uri="{FF2B5EF4-FFF2-40B4-BE49-F238E27FC236}">
                <a16:creationId xmlns:a16="http://schemas.microsoft.com/office/drawing/2014/main" id="{D0E6E575-0818-41FD-8323-FE6F3F13DB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37560" y="3679114"/>
            <a:ext cx="5791200" cy="3002281"/>
          </a:xfrm>
          <a:prstGeom prst="rect">
            <a:avLst/>
          </a:prstGeom>
          <a:effectLst>
            <a:glow rad="127000">
              <a:srgbClr val="FF0000"/>
            </a:glow>
          </a:effectLst>
        </p:spPr>
      </p:pic>
    </p:spTree>
    <p:extLst>
      <p:ext uri="{BB962C8B-B14F-4D97-AF65-F5344CB8AC3E}">
        <p14:creationId xmlns:p14="http://schemas.microsoft.com/office/powerpoint/2010/main" val="143553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5A7AF9-8F16-46EA-9401-DEF301665CC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800" y="990600"/>
            <a:ext cx="3809999" cy="1905000"/>
          </a:xfrm>
          <a:prstGeom prst="rect">
            <a:avLst/>
          </a:prstGeom>
          <a:effectLst>
            <a:glow rad="127000">
              <a:srgbClr val="FF0000"/>
            </a:glow>
          </a:effectLst>
        </p:spPr>
      </p:pic>
      <p:pic>
        <p:nvPicPr>
          <p:cNvPr id="3" name="Picture 2">
            <a:extLst>
              <a:ext uri="{FF2B5EF4-FFF2-40B4-BE49-F238E27FC236}">
                <a16:creationId xmlns:a16="http://schemas.microsoft.com/office/drawing/2014/main" id="{BFCFB4B7-DB2F-440F-8D84-DEA9EB2199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564"/>
          <a:stretch/>
        </p:blipFill>
        <p:spPr>
          <a:xfrm>
            <a:off x="4412685" y="1193277"/>
            <a:ext cx="4095750" cy="1524000"/>
          </a:xfrm>
          <a:prstGeom prst="rect">
            <a:avLst/>
          </a:prstGeom>
          <a:effectLst>
            <a:glow rad="127000">
              <a:srgbClr val="008000"/>
            </a:glow>
          </a:effectLst>
        </p:spPr>
      </p:pic>
      <p:pic>
        <p:nvPicPr>
          <p:cNvPr id="7" name="Picture 6">
            <a:extLst>
              <a:ext uri="{FF2B5EF4-FFF2-40B4-BE49-F238E27FC236}">
                <a16:creationId xmlns:a16="http://schemas.microsoft.com/office/drawing/2014/main" id="{981D3DA1-9453-41BD-9950-34A36230BF5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200" y="3810000"/>
            <a:ext cx="3809999" cy="1756823"/>
          </a:xfrm>
          <a:prstGeom prst="rect">
            <a:avLst/>
          </a:prstGeom>
          <a:effectLst>
            <a:glow rad="127000">
              <a:srgbClr val="990099"/>
            </a:glow>
          </a:effectLst>
        </p:spPr>
      </p:pic>
      <p:pic>
        <p:nvPicPr>
          <p:cNvPr id="8" name="Picture 7">
            <a:extLst>
              <a:ext uri="{FF2B5EF4-FFF2-40B4-BE49-F238E27FC236}">
                <a16:creationId xmlns:a16="http://schemas.microsoft.com/office/drawing/2014/main" id="{27D3D806-3822-4971-9A1D-B3F7B86DDD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8460" y="3712098"/>
            <a:ext cx="3124200" cy="1952625"/>
          </a:xfrm>
          <a:prstGeom prst="rect">
            <a:avLst/>
          </a:prstGeom>
          <a:effectLst>
            <a:glow rad="127000">
              <a:srgbClr val="0070C0"/>
            </a:glow>
          </a:effectLst>
        </p:spPr>
      </p:pic>
    </p:spTree>
    <p:extLst>
      <p:ext uri="{BB962C8B-B14F-4D97-AF65-F5344CB8AC3E}">
        <p14:creationId xmlns:p14="http://schemas.microsoft.com/office/powerpoint/2010/main" val="400655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44046-96AE-4298-BE54-0194698371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74048"/>
            <a:ext cx="8382001" cy="3694202"/>
          </a:xfrm>
          <a:prstGeom prst="rect">
            <a:avLst/>
          </a:prstGeom>
          <a:effectLst>
            <a:glow rad="127000">
              <a:srgbClr val="FFC000"/>
            </a:glow>
          </a:effectLst>
        </p:spPr>
      </p:pic>
      <p:pic>
        <p:nvPicPr>
          <p:cNvPr id="4" name="Picture 3">
            <a:extLst>
              <a:ext uri="{FF2B5EF4-FFF2-40B4-BE49-F238E27FC236}">
                <a16:creationId xmlns:a16="http://schemas.microsoft.com/office/drawing/2014/main" id="{07A41A40-E8A6-48FD-892F-C6BD1E2516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2133600"/>
            <a:ext cx="5943600" cy="4626553"/>
          </a:xfrm>
          <a:prstGeom prst="rect">
            <a:avLst/>
          </a:prstGeom>
          <a:effectLst>
            <a:glow rad="127000">
              <a:srgbClr val="FF0000"/>
            </a:glow>
          </a:effectLst>
        </p:spPr>
      </p:pic>
      <p:pic>
        <p:nvPicPr>
          <p:cNvPr id="5" name="Picture 4">
            <a:extLst>
              <a:ext uri="{FF2B5EF4-FFF2-40B4-BE49-F238E27FC236}">
                <a16:creationId xmlns:a16="http://schemas.microsoft.com/office/drawing/2014/main" id="{B9CA18A6-0A31-4DA7-BED4-50649348A2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57846" y="144953"/>
            <a:ext cx="6153150" cy="3694201"/>
          </a:xfrm>
          <a:prstGeom prst="rect">
            <a:avLst/>
          </a:prstGeom>
          <a:effectLst>
            <a:glow rad="127000">
              <a:srgbClr val="00B050"/>
            </a:glow>
          </a:effectLst>
        </p:spPr>
      </p:pic>
    </p:spTree>
    <p:extLst>
      <p:ext uri="{BB962C8B-B14F-4D97-AF65-F5344CB8AC3E}">
        <p14:creationId xmlns:p14="http://schemas.microsoft.com/office/powerpoint/2010/main" val="151518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564182-6DA2-4CC2-A293-819806532EE9}"/>
              </a:ext>
            </a:extLst>
          </p:cNvPr>
          <p:cNvSpPr>
            <a:spLocks noGrp="1"/>
          </p:cNvSpPr>
          <p:nvPr>
            <p:ph type="title"/>
          </p:nvPr>
        </p:nvSpPr>
        <p:spPr>
          <a:xfrm>
            <a:off x="457200" y="76200"/>
            <a:ext cx="8229600" cy="563562"/>
          </a:xfrm>
        </p:spPr>
        <p:txBody>
          <a:bodyPr>
            <a:normAutofit/>
          </a:bodyPr>
          <a:lstStyle/>
          <a:p>
            <a:r>
              <a:rPr lang="en-IN" sz="2800" b="1" dirty="0">
                <a:latin typeface="Times New Roman" panose="02020603050405020304" pitchFamily="18" charset="0"/>
                <a:cs typeface="Times New Roman" panose="02020603050405020304" pitchFamily="18" charset="0"/>
              </a:rPr>
              <a:t>Mobility of Mechanism</a:t>
            </a:r>
          </a:p>
        </p:txBody>
      </p:sp>
      <p:sp>
        <p:nvSpPr>
          <p:cNvPr id="6" name="TextBox 5">
            <a:extLst>
              <a:ext uri="{FF2B5EF4-FFF2-40B4-BE49-F238E27FC236}">
                <a16:creationId xmlns:a16="http://schemas.microsoft.com/office/drawing/2014/main" id="{2F292452-1F68-40DC-91C4-BB1EE5AA06EB}"/>
              </a:ext>
            </a:extLst>
          </p:cNvPr>
          <p:cNvSpPr txBox="1"/>
          <p:nvPr/>
        </p:nvSpPr>
        <p:spPr>
          <a:xfrm>
            <a:off x="228600" y="762000"/>
            <a:ext cx="8686800" cy="6247864"/>
          </a:xfrm>
          <a:prstGeom prst="rect">
            <a:avLst/>
          </a:prstGeom>
          <a:noFill/>
        </p:spPr>
        <p:txBody>
          <a:bodyPr wrap="square" rtlCol="0">
            <a:spAutoFit/>
          </a:bodyPr>
          <a:lstStyle/>
          <a:p>
            <a:pPr marL="342900" indent="-342900">
              <a:buFont typeface="Wingdings" panose="05000000000000000000" pitchFamily="2" charset="2"/>
              <a:buChar char="ü"/>
            </a:pPr>
            <a:r>
              <a:rPr lang="en-IN" sz="2000" dirty="0">
                <a:solidFill>
                  <a:srgbClr val="008000"/>
                </a:solidFill>
                <a:latin typeface="Times New Roman" panose="02020603050405020304" pitchFamily="18" charset="0"/>
                <a:cs typeface="Times New Roman" panose="02020603050405020304" pitchFamily="18" charset="0"/>
              </a:rPr>
              <a:t>Any one of links of the redundant chain is fixed that system is called structure or locked system. </a:t>
            </a:r>
          </a:p>
          <a:p>
            <a:pPr marL="342900" indent="-342900">
              <a:buFont typeface="Wingdings" panose="05000000000000000000" pitchFamily="2" charset="2"/>
              <a:buChar char="ü"/>
            </a:pPr>
            <a:r>
              <a:rPr lang="en-IN" sz="2000" dirty="0">
                <a:solidFill>
                  <a:srgbClr val="008000"/>
                </a:solidFill>
                <a:latin typeface="Times New Roman" panose="02020603050405020304" pitchFamily="18" charset="0"/>
                <a:cs typeface="Times New Roman" panose="02020603050405020304" pitchFamily="18" charset="0"/>
              </a:rPr>
              <a:t>For the constrained motions of the links of mechanism is based on the input .</a:t>
            </a:r>
          </a:p>
          <a:p>
            <a:pPr marL="719138" indent="-342900">
              <a:buFont typeface="Wingdings" panose="05000000000000000000" pitchFamily="2" charset="2"/>
              <a:buChar char="§"/>
            </a:pPr>
            <a:r>
              <a:rPr lang="en-IN" sz="2000" dirty="0">
                <a:solidFill>
                  <a:srgbClr val="008000"/>
                </a:solidFill>
                <a:latin typeface="Times New Roman" panose="02020603050405020304" pitchFamily="18" charset="0"/>
                <a:cs typeface="Times New Roman" panose="02020603050405020304" pitchFamily="18" charset="0"/>
              </a:rPr>
              <a:t>Perhaps one input is given, that determines the constrained motions of other links and said to have 1 </a:t>
            </a:r>
            <a:r>
              <a:rPr lang="en-IN" sz="2000" dirty="0" err="1">
                <a:solidFill>
                  <a:srgbClr val="008000"/>
                </a:solidFill>
                <a:latin typeface="Times New Roman" panose="02020603050405020304" pitchFamily="18" charset="0"/>
                <a:cs typeface="Times New Roman" panose="02020603050405020304" pitchFamily="18" charset="0"/>
              </a:rPr>
              <a:t>dof</a:t>
            </a:r>
            <a:r>
              <a:rPr lang="en-IN" sz="2000" dirty="0">
                <a:solidFill>
                  <a:srgbClr val="008000"/>
                </a:solidFill>
                <a:latin typeface="Times New Roman" panose="02020603050405020304" pitchFamily="18" charset="0"/>
                <a:cs typeface="Times New Roman" panose="02020603050405020304" pitchFamily="18" charset="0"/>
              </a:rPr>
              <a:t>.</a:t>
            </a:r>
          </a:p>
          <a:p>
            <a:pPr marL="719138" indent="-342900">
              <a:buFont typeface="Wingdings" panose="05000000000000000000" pitchFamily="2" charset="2"/>
              <a:buChar char="§"/>
            </a:pPr>
            <a:r>
              <a:rPr lang="en-IN" sz="2000" dirty="0">
                <a:solidFill>
                  <a:srgbClr val="008000"/>
                </a:solidFill>
                <a:latin typeface="Times New Roman" panose="02020603050405020304" pitchFamily="18" charset="0"/>
                <a:cs typeface="Times New Roman" panose="02020603050405020304" pitchFamily="18" charset="0"/>
              </a:rPr>
              <a:t>If two inputs are given, that determines the constrained motions of other links and said to have 2 </a:t>
            </a:r>
            <a:r>
              <a:rPr lang="en-IN" sz="2000" dirty="0" err="1">
                <a:solidFill>
                  <a:srgbClr val="008000"/>
                </a:solidFill>
                <a:latin typeface="Times New Roman" panose="02020603050405020304" pitchFamily="18" charset="0"/>
                <a:cs typeface="Times New Roman" panose="02020603050405020304" pitchFamily="18" charset="0"/>
              </a:rPr>
              <a:t>dof</a:t>
            </a:r>
            <a:r>
              <a:rPr lang="en-IN" sz="2000" dirty="0">
                <a:solidFill>
                  <a:srgbClr val="008000"/>
                </a:solidFill>
                <a:latin typeface="Times New Roman" panose="02020603050405020304" pitchFamily="18" charset="0"/>
                <a:cs typeface="Times New Roman" panose="02020603050405020304" pitchFamily="18" charset="0"/>
              </a:rPr>
              <a:t>, 3, 4, … </a:t>
            </a:r>
          </a:p>
          <a:p>
            <a:pPr marL="719138" indent="-342900">
              <a:buFont typeface="Wingdings" panose="05000000000000000000" pitchFamily="2" charset="2"/>
              <a:buChar char="§"/>
            </a:pPr>
            <a:r>
              <a:rPr lang="en-IN" sz="2000" dirty="0">
                <a:solidFill>
                  <a:srgbClr val="008000"/>
                </a:solidFill>
                <a:latin typeface="Times New Roman" panose="02020603050405020304" pitchFamily="18" charset="0"/>
                <a:cs typeface="Times New Roman" panose="02020603050405020304" pitchFamily="18" charset="0"/>
              </a:rPr>
              <a:t>The DOF of structure or locked system is 0</a:t>
            </a:r>
          </a:p>
          <a:p>
            <a:pPr marL="719138" indent="-342900">
              <a:buFont typeface="Wingdings" panose="05000000000000000000" pitchFamily="2" charset="2"/>
              <a:buChar char="§"/>
            </a:pPr>
            <a:r>
              <a:rPr lang="en-IN" sz="2000" dirty="0">
                <a:solidFill>
                  <a:srgbClr val="008000"/>
                </a:solidFill>
                <a:latin typeface="Times New Roman" panose="02020603050405020304" pitchFamily="18" charset="0"/>
                <a:cs typeface="Times New Roman" panose="02020603050405020304" pitchFamily="18" charset="0"/>
              </a:rPr>
              <a:t>If structure is negative DOF is called as superstructure.</a:t>
            </a:r>
          </a:p>
          <a:p>
            <a:endParaRPr lang="en-IN" sz="2000" dirty="0">
              <a:solidFill>
                <a:srgbClr val="0000CC"/>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IN" sz="2000" dirty="0">
                <a:solidFill>
                  <a:srgbClr val="0000CC"/>
                </a:solidFill>
                <a:latin typeface="Times New Roman" panose="02020603050405020304" pitchFamily="18" charset="0"/>
                <a:cs typeface="Times New Roman" panose="02020603050405020304" pitchFamily="18" charset="0"/>
              </a:rPr>
              <a:t>In a particular mechanism, some of the restraints provided on a individual links are common or general to all the links of the same mechanism. Based on the common restraint, the mechanism can be classified into different order of mechanism.</a:t>
            </a:r>
          </a:p>
          <a:p>
            <a:pPr marL="714375" indent="-265113">
              <a:buFont typeface="Wingdings" panose="05000000000000000000" pitchFamily="2" charset="2"/>
              <a:buChar char="§"/>
            </a:pPr>
            <a:r>
              <a:rPr lang="en-IN" sz="2000" dirty="0">
                <a:solidFill>
                  <a:srgbClr val="0000CC"/>
                </a:solidFill>
                <a:latin typeface="Times New Roman" panose="02020603050405020304" pitchFamily="18" charset="0"/>
                <a:cs typeface="Times New Roman" panose="02020603050405020304" pitchFamily="18" charset="0"/>
              </a:rPr>
              <a:t>Zeroth order: No common constraint.</a:t>
            </a:r>
          </a:p>
          <a:p>
            <a:pPr marL="714375" indent="-265113">
              <a:buFont typeface="Wingdings" panose="05000000000000000000" pitchFamily="2" charset="2"/>
              <a:buChar char="§"/>
            </a:pPr>
            <a:r>
              <a:rPr lang="en-IN" sz="2000" dirty="0">
                <a:solidFill>
                  <a:srgbClr val="0000CC"/>
                </a:solidFill>
                <a:latin typeface="Times New Roman" panose="02020603050405020304" pitchFamily="18" charset="0"/>
                <a:cs typeface="Times New Roman" panose="02020603050405020304" pitchFamily="18" charset="0"/>
              </a:rPr>
              <a:t>1</a:t>
            </a:r>
            <a:r>
              <a:rPr lang="en-IN" sz="2000" baseline="30000" dirty="0">
                <a:solidFill>
                  <a:srgbClr val="0000CC"/>
                </a:solidFill>
                <a:latin typeface="Times New Roman" panose="02020603050405020304" pitchFamily="18" charset="0"/>
                <a:cs typeface="Times New Roman" panose="02020603050405020304" pitchFamily="18" charset="0"/>
              </a:rPr>
              <a:t>st</a:t>
            </a:r>
            <a:r>
              <a:rPr lang="en-IN" sz="2000" dirty="0">
                <a:solidFill>
                  <a:srgbClr val="0000CC"/>
                </a:solidFill>
                <a:latin typeface="Times New Roman" panose="02020603050405020304" pitchFamily="18" charset="0"/>
                <a:cs typeface="Times New Roman" panose="02020603050405020304" pitchFamily="18" charset="0"/>
              </a:rPr>
              <a:t> order: 1 common constraint</a:t>
            </a:r>
          </a:p>
          <a:p>
            <a:pPr marL="714375" indent="-265113">
              <a:buFont typeface="Wingdings" panose="05000000000000000000" pitchFamily="2" charset="2"/>
              <a:buChar char="§"/>
            </a:pPr>
            <a:r>
              <a:rPr lang="en-IN" sz="2000" dirty="0">
                <a:solidFill>
                  <a:srgbClr val="0000CC"/>
                </a:solidFill>
                <a:latin typeface="Times New Roman" panose="02020603050405020304" pitchFamily="18" charset="0"/>
                <a:cs typeface="Times New Roman" panose="02020603050405020304" pitchFamily="18" charset="0"/>
              </a:rPr>
              <a:t>2</a:t>
            </a:r>
            <a:r>
              <a:rPr lang="en-IN" sz="2000" baseline="30000" dirty="0">
                <a:solidFill>
                  <a:srgbClr val="0000CC"/>
                </a:solidFill>
                <a:latin typeface="Times New Roman" panose="02020603050405020304" pitchFamily="18" charset="0"/>
                <a:cs typeface="Times New Roman" panose="02020603050405020304" pitchFamily="18" charset="0"/>
              </a:rPr>
              <a:t>nd</a:t>
            </a:r>
            <a:r>
              <a:rPr lang="en-IN" sz="2000" dirty="0">
                <a:solidFill>
                  <a:srgbClr val="0000CC"/>
                </a:solidFill>
                <a:latin typeface="Times New Roman" panose="02020603050405020304" pitchFamily="18" charset="0"/>
                <a:cs typeface="Times New Roman" panose="02020603050405020304" pitchFamily="18" charset="0"/>
              </a:rPr>
              <a:t> order:  2 general or common constrains and so on, </a:t>
            </a:r>
            <a:r>
              <a:rPr lang="en-IN" sz="2000" dirty="0" err="1">
                <a:solidFill>
                  <a:srgbClr val="0000CC"/>
                </a:solidFill>
                <a:latin typeface="Times New Roman" panose="02020603050405020304" pitchFamily="18" charset="0"/>
                <a:cs typeface="Times New Roman" panose="02020603050405020304" pitchFamily="18" charset="0"/>
              </a:rPr>
              <a:t>upto</a:t>
            </a:r>
            <a:r>
              <a:rPr lang="en-IN" sz="2000" dirty="0">
                <a:solidFill>
                  <a:srgbClr val="0000CC"/>
                </a:solidFill>
                <a:latin typeface="Times New Roman" panose="02020603050405020304" pitchFamily="18" charset="0"/>
                <a:cs typeface="Times New Roman" panose="02020603050405020304" pitchFamily="18" charset="0"/>
              </a:rPr>
              <a:t> 6</a:t>
            </a:r>
            <a:r>
              <a:rPr lang="en-IN" sz="2000" baseline="30000" dirty="0">
                <a:solidFill>
                  <a:srgbClr val="0000CC"/>
                </a:solidFill>
                <a:latin typeface="Times New Roman" panose="02020603050405020304" pitchFamily="18" charset="0"/>
                <a:cs typeface="Times New Roman" panose="02020603050405020304" pitchFamily="18" charset="0"/>
              </a:rPr>
              <a:t>th</a:t>
            </a:r>
            <a:r>
              <a:rPr lang="en-IN" sz="2000" dirty="0">
                <a:solidFill>
                  <a:srgbClr val="0000CC"/>
                </a:solidFill>
                <a:latin typeface="Times New Roman" panose="02020603050405020304" pitchFamily="18" charset="0"/>
                <a:cs typeface="Times New Roman" panose="02020603050405020304" pitchFamily="18" charset="0"/>
              </a:rPr>
              <a:t> order..</a:t>
            </a:r>
          </a:p>
          <a:p>
            <a:pPr marL="714375" indent="-265113">
              <a:buFont typeface="Wingdings" panose="05000000000000000000" pitchFamily="2" charset="2"/>
              <a:buChar char="§"/>
            </a:pPr>
            <a:r>
              <a:rPr lang="en-IN" sz="2000" dirty="0">
                <a:solidFill>
                  <a:srgbClr val="0000CC"/>
                </a:solidFill>
                <a:latin typeface="Times New Roman" panose="02020603050405020304" pitchFamily="18" charset="0"/>
                <a:cs typeface="Times New Roman" panose="02020603050405020304" pitchFamily="18" charset="0"/>
              </a:rPr>
              <a:t>But, mechanism is impossible at  6</a:t>
            </a:r>
            <a:r>
              <a:rPr lang="en-IN" sz="2000" baseline="30000" dirty="0">
                <a:solidFill>
                  <a:srgbClr val="0000CC"/>
                </a:solidFill>
                <a:latin typeface="Times New Roman" panose="02020603050405020304" pitchFamily="18" charset="0"/>
                <a:cs typeface="Times New Roman" panose="02020603050405020304" pitchFamily="18" charset="0"/>
              </a:rPr>
              <a:t>th</a:t>
            </a:r>
            <a:r>
              <a:rPr lang="en-IN" sz="2000" dirty="0">
                <a:solidFill>
                  <a:srgbClr val="0000CC"/>
                </a:solidFill>
                <a:latin typeface="Times New Roman" panose="02020603050405020304" pitchFamily="18" charset="0"/>
                <a:cs typeface="Times New Roman" panose="02020603050405020304" pitchFamily="18" charset="0"/>
              </a:rPr>
              <a:t> order constraint, because going to be in stationary.</a:t>
            </a:r>
          </a:p>
          <a:p>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E58FB50-794F-4569-9420-B4052AE6D7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1800" y="997132"/>
            <a:ext cx="4591286" cy="2355668"/>
          </a:xfrm>
          <a:prstGeom prst="rect">
            <a:avLst/>
          </a:prstGeom>
          <a:effectLst>
            <a:glow rad="127000">
              <a:srgbClr val="FF0000"/>
            </a:glow>
          </a:effectLst>
        </p:spPr>
      </p:pic>
    </p:spTree>
    <p:extLst>
      <p:ext uri="{BB962C8B-B14F-4D97-AF65-F5344CB8AC3E}">
        <p14:creationId xmlns:p14="http://schemas.microsoft.com/office/powerpoint/2010/main" val="283055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A66AF3-BEA6-4D25-9221-5C99D5711AB3}"/>
              </a:ext>
            </a:extLst>
          </p:cNvPr>
          <p:cNvSpPr>
            <a:spLocks noGrp="1"/>
          </p:cNvSpPr>
          <p:nvPr>
            <p:ph idx="1"/>
          </p:nvPr>
        </p:nvSpPr>
        <p:spPr>
          <a:xfrm>
            <a:off x="114300" y="152400"/>
            <a:ext cx="8915400" cy="3200400"/>
          </a:xfrm>
          <a:solidFill>
            <a:schemeClr val="bg1"/>
          </a:solidFill>
          <a:effectLst>
            <a:glow rad="127000">
              <a:srgbClr val="00B0F0"/>
            </a:glow>
          </a:effectLst>
        </p:spPr>
        <p:txBody>
          <a:bodyPr>
            <a:noAutofit/>
          </a:bodyPr>
          <a:lstStyle/>
          <a:p>
            <a:pPr marL="0" indent="0">
              <a:buNone/>
            </a:pPr>
            <a:r>
              <a:rPr lang="en-US" sz="1900" b="1" u="sng" dirty="0">
                <a:solidFill>
                  <a:srgbClr val="008000"/>
                </a:solidFill>
              </a:rPr>
              <a:t>Pure rotation</a:t>
            </a:r>
            <a:br>
              <a:rPr lang="en-US" sz="1900" b="1" dirty="0"/>
            </a:br>
            <a:r>
              <a:rPr lang="en-US" sz="1900" i="1" dirty="0">
                <a:solidFill>
                  <a:srgbClr val="002060"/>
                </a:solidFill>
              </a:rPr>
              <a:t>The body possesses one point (center of rotation) that has no motion with respect to the “stationary” frame of reference. All other points on the body describe arcs about that center. A reference line drawn on the body through the center changes only its angular orientation</a:t>
            </a:r>
            <a:r>
              <a:rPr lang="en-US" sz="1900" i="1" dirty="0"/>
              <a:t>.</a:t>
            </a:r>
          </a:p>
          <a:p>
            <a:pPr marL="0" indent="0">
              <a:buNone/>
            </a:pPr>
            <a:br>
              <a:rPr lang="en-US" sz="1900" i="1" dirty="0"/>
            </a:br>
            <a:r>
              <a:rPr lang="en-US" sz="1900" b="1" u="sng" dirty="0">
                <a:solidFill>
                  <a:srgbClr val="008000"/>
                </a:solidFill>
              </a:rPr>
              <a:t>Pure translation</a:t>
            </a:r>
            <a:br>
              <a:rPr lang="en-US" sz="1900" b="1" dirty="0"/>
            </a:br>
            <a:r>
              <a:rPr lang="en-US" sz="1900" i="1" dirty="0">
                <a:solidFill>
                  <a:srgbClr val="0000CC"/>
                </a:solidFill>
              </a:rPr>
              <a:t>All points on the body describe parallel (curvilinear or rectilinear) paths. A reference line drawn on the body changes its linear position but does not change its angular orientation.</a:t>
            </a:r>
          </a:p>
          <a:p>
            <a:pPr marL="0" indent="0">
              <a:buNone/>
            </a:pPr>
            <a:br>
              <a:rPr lang="en-US" sz="1900" i="1" u="sng" dirty="0">
                <a:solidFill>
                  <a:srgbClr val="008000"/>
                </a:solidFill>
              </a:rPr>
            </a:br>
            <a:endParaRPr lang="en-IN" sz="1900" dirty="0">
              <a:solidFill>
                <a:srgbClr val="FF0000"/>
              </a:solidFill>
            </a:endParaRPr>
          </a:p>
        </p:txBody>
      </p:sp>
      <p:pic>
        <p:nvPicPr>
          <p:cNvPr id="5" name="Picture 4">
            <a:extLst>
              <a:ext uri="{FF2B5EF4-FFF2-40B4-BE49-F238E27FC236}">
                <a16:creationId xmlns:a16="http://schemas.microsoft.com/office/drawing/2014/main" id="{96E2F755-C763-473E-9A87-A7494231F7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86000" y="272968"/>
            <a:ext cx="4191000" cy="2959264"/>
          </a:xfrm>
          <a:prstGeom prst="rect">
            <a:avLst/>
          </a:prstGeom>
          <a:effectLst>
            <a:glow rad="127000">
              <a:srgbClr val="0000CC"/>
            </a:glow>
          </a:effectLst>
        </p:spPr>
      </p:pic>
      <p:sp>
        <p:nvSpPr>
          <p:cNvPr id="6" name="Rectangle 5">
            <a:extLst>
              <a:ext uri="{FF2B5EF4-FFF2-40B4-BE49-F238E27FC236}">
                <a16:creationId xmlns:a16="http://schemas.microsoft.com/office/drawing/2014/main" id="{5E4E67DD-E633-4A26-B0A7-3FA236392D53}"/>
              </a:ext>
            </a:extLst>
          </p:cNvPr>
          <p:cNvSpPr/>
          <p:nvPr/>
        </p:nvSpPr>
        <p:spPr>
          <a:xfrm>
            <a:off x="114300" y="3645064"/>
            <a:ext cx="8915400" cy="2862322"/>
          </a:xfrm>
          <a:prstGeom prst="rect">
            <a:avLst/>
          </a:prstGeom>
          <a:solidFill>
            <a:schemeClr val="bg1"/>
          </a:solidFill>
          <a:effectLst>
            <a:glow rad="127000">
              <a:srgbClr val="00B050"/>
            </a:glow>
          </a:effectLst>
        </p:spPr>
        <p:txBody>
          <a:bodyPr wrap="square">
            <a:spAutoFit/>
          </a:bodyPr>
          <a:lstStyle/>
          <a:p>
            <a:r>
              <a:rPr lang="en-US" b="1" u="sng" dirty="0">
                <a:solidFill>
                  <a:srgbClr val="008000"/>
                </a:solidFill>
              </a:rPr>
              <a:t>Complex motion</a:t>
            </a:r>
            <a:br>
              <a:rPr lang="en-US" b="1" dirty="0"/>
            </a:br>
            <a:r>
              <a:rPr lang="en-US" i="1" dirty="0">
                <a:solidFill>
                  <a:srgbClr val="7030A0"/>
                </a:solidFill>
              </a:rPr>
              <a:t>A simultaneous combination of rotation and translation. Any reference line drawn on the body will change both its linear position and its angular orientation. Points on the body will travel nonparallel paths, and there will be, at every instant, a center of rotation, which will continuously change location.</a:t>
            </a:r>
          </a:p>
          <a:p>
            <a:br>
              <a:rPr lang="en-US" i="1" u="sng" dirty="0">
                <a:solidFill>
                  <a:srgbClr val="008000"/>
                </a:solidFill>
              </a:rPr>
            </a:br>
            <a:r>
              <a:rPr lang="en-US" b="1" u="sng" dirty="0">
                <a:solidFill>
                  <a:srgbClr val="008000"/>
                </a:solidFill>
              </a:rPr>
              <a:t>Translation </a:t>
            </a:r>
            <a:r>
              <a:rPr lang="en-US" u="sng" dirty="0">
                <a:solidFill>
                  <a:srgbClr val="008000"/>
                </a:solidFill>
              </a:rPr>
              <a:t>and </a:t>
            </a:r>
            <a:r>
              <a:rPr lang="en-US" b="1" u="sng" dirty="0">
                <a:solidFill>
                  <a:srgbClr val="008000"/>
                </a:solidFill>
              </a:rPr>
              <a:t>rotation </a:t>
            </a:r>
            <a:r>
              <a:rPr lang="en-US" dirty="0">
                <a:solidFill>
                  <a:srgbClr val="FF0000"/>
                </a:solidFill>
              </a:rPr>
              <a:t>represent independent motions of the body. Each can exist without the other. If we define a 2‑D coordinate system as shown in Figure, the </a:t>
            </a:r>
            <a:r>
              <a:rPr lang="en-US" i="1" dirty="0">
                <a:solidFill>
                  <a:srgbClr val="FF0000"/>
                </a:solidFill>
              </a:rPr>
              <a:t>x </a:t>
            </a:r>
            <a:r>
              <a:rPr lang="en-US" dirty="0">
                <a:solidFill>
                  <a:srgbClr val="FF0000"/>
                </a:solidFill>
              </a:rPr>
              <a:t>and </a:t>
            </a:r>
            <a:r>
              <a:rPr lang="en-US" i="1" dirty="0">
                <a:solidFill>
                  <a:srgbClr val="FF0000"/>
                </a:solidFill>
              </a:rPr>
              <a:t>y </a:t>
            </a:r>
            <a:r>
              <a:rPr lang="en-US" dirty="0">
                <a:solidFill>
                  <a:srgbClr val="FF0000"/>
                </a:solidFill>
              </a:rPr>
              <a:t>terms represent the translation components of motion, and the θ term represents the rotation component </a:t>
            </a:r>
            <a:endParaRPr lang="en-IN" dirty="0">
              <a:solidFill>
                <a:srgbClr val="FF0000"/>
              </a:solidFill>
            </a:endParaRPr>
          </a:p>
        </p:txBody>
      </p:sp>
    </p:spTree>
    <p:extLst>
      <p:ext uri="{BB962C8B-B14F-4D97-AF65-F5344CB8AC3E}">
        <p14:creationId xmlns:p14="http://schemas.microsoft.com/office/powerpoint/2010/main" val="300616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40660-B61E-462D-9D53-F294D3C537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5824" y="242455"/>
            <a:ext cx="8812352" cy="4572000"/>
          </a:xfrm>
          <a:prstGeom prst="rect">
            <a:avLst/>
          </a:prstGeom>
          <a:effectLst>
            <a:glow rad="127000">
              <a:srgbClr val="CC0066"/>
            </a:glow>
          </a:effectLst>
        </p:spPr>
      </p:pic>
      <p:sp>
        <p:nvSpPr>
          <p:cNvPr id="2" name="TextBox 1">
            <a:extLst>
              <a:ext uri="{FF2B5EF4-FFF2-40B4-BE49-F238E27FC236}">
                <a16:creationId xmlns:a16="http://schemas.microsoft.com/office/drawing/2014/main" id="{521F1B61-1A2F-43CC-89C2-C49779FC19D2}"/>
              </a:ext>
            </a:extLst>
          </p:cNvPr>
          <p:cNvSpPr txBox="1"/>
          <p:nvPr/>
        </p:nvSpPr>
        <p:spPr>
          <a:xfrm>
            <a:off x="0" y="5105400"/>
            <a:ext cx="8915400" cy="1015663"/>
          </a:xfrm>
          <a:prstGeom prst="rect">
            <a:avLst/>
          </a:prstGeom>
          <a:noFill/>
        </p:spPr>
        <p:txBody>
          <a:bodyPr wrap="square" rtlCol="0">
            <a:spAutoFit/>
          </a:bodyPr>
          <a:lstStyle/>
          <a:p>
            <a:pPr marL="342900" indent="-342900">
              <a:buFont typeface="Wingdings" panose="05000000000000000000" pitchFamily="2" charset="2"/>
              <a:buChar char="ü"/>
            </a:pPr>
            <a:r>
              <a:rPr lang="en-IN" sz="2000" dirty="0">
                <a:solidFill>
                  <a:srgbClr val="0000CC"/>
                </a:solidFill>
                <a:latin typeface="Times New Roman" panose="02020603050405020304" pitchFamily="18" charset="0"/>
                <a:cs typeface="Times New Roman" panose="02020603050405020304" pitchFamily="18" charset="0"/>
              </a:rPr>
              <a:t>The above equation can be used to find the DOF as space mechanism</a:t>
            </a:r>
          </a:p>
          <a:p>
            <a:pPr marL="342900" indent="-342900">
              <a:buFont typeface="Wingdings" panose="05000000000000000000" pitchFamily="2" charset="2"/>
              <a:buChar char="ü"/>
            </a:pPr>
            <a:r>
              <a:rPr lang="en-IN" sz="2000" dirty="0">
                <a:solidFill>
                  <a:srgbClr val="0000CC"/>
                </a:solidFill>
                <a:latin typeface="Times New Roman" panose="02020603050405020304" pitchFamily="18" charset="0"/>
                <a:cs typeface="Times New Roman" panose="02020603050405020304" pitchFamily="18" charset="0"/>
              </a:rPr>
              <a:t>Most of the mechanism in two dimensional Ex: 4 link or 4 bar mechanism , Slider crank mechanism (Planer mechanism) </a:t>
            </a:r>
            <a:r>
              <a:rPr lang="en-IN" sz="2000" b="1" i="1" dirty="0">
                <a:solidFill>
                  <a:srgbClr val="008000"/>
                </a:solidFill>
                <a:latin typeface="Times New Roman" panose="02020603050405020304" pitchFamily="18" charset="0"/>
                <a:cs typeface="Times New Roman" panose="02020603050405020304" pitchFamily="18" charset="0"/>
              </a:rPr>
              <a:t>“</a:t>
            </a:r>
            <a:r>
              <a:rPr lang="en-IN" sz="2000" b="1" i="1" dirty="0" err="1">
                <a:solidFill>
                  <a:srgbClr val="008000"/>
                </a:solidFill>
                <a:latin typeface="Times New Roman" panose="02020603050405020304" pitchFamily="18" charset="0"/>
                <a:cs typeface="Times New Roman" panose="02020603050405020304" pitchFamily="18" charset="0"/>
              </a:rPr>
              <a:t>Gruebler’s</a:t>
            </a:r>
            <a:r>
              <a:rPr lang="en-IN" sz="2000" b="1" i="1" dirty="0">
                <a:solidFill>
                  <a:srgbClr val="008000"/>
                </a:solidFill>
                <a:latin typeface="Times New Roman" panose="02020603050405020304" pitchFamily="18" charset="0"/>
                <a:cs typeface="Times New Roman" panose="02020603050405020304" pitchFamily="18" charset="0"/>
              </a:rPr>
              <a:t> Criterion” </a:t>
            </a:r>
            <a:endParaRPr lang="en-IN" sz="2000" dirty="0">
              <a:solidFill>
                <a:srgbClr val="0000CC"/>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8DCD786-F11A-4D00-B3F2-897F8ED20E4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73357"/>
          <a:stretch/>
        </p:blipFill>
        <p:spPr>
          <a:xfrm>
            <a:off x="2743200" y="6136303"/>
            <a:ext cx="3276599" cy="609600"/>
          </a:xfrm>
          <a:prstGeom prst="rect">
            <a:avLst/>
          </a:prstGeom>
        </p:spPr>
      </p:pic>
    </p:spTree>
    <p:extLst>
      <p:ext uri="{BB962C8B-B14F-4D97-AF65-F5344CB8AC3E}">
        <p14:creationId xmlns:p14="http://schemas.microsoft.com/office/powerpoint/2010/main" val="750181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5F018-2696-4FAB-A89E-99F24481F7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048" y="762000"/>
            <a:ext cx="8807903" cy="2838596"/>
          </a:xfrm>
          <a:prstGeom prst="rect">
            <a:avLst/>
          </a:prstGeom>
          <a:effectLst>
            <a:glow rad="127000">
              <a:srgbClr val="FF0000"/>
            </a:glow>
          </a:effectLst>
        </p:spPr>
      </p:pic>
      <p:sp>
        <p:nvSpPr>
          <p:cNvPr id="4" name="TextBox 3">
            <a:extLst>
              <a:ext uri="{FF2B5EF4-FFF2-40B4-BE49-F238E27FC236}">
                <a16:creationId xmlns:a16="http://schemas.microsoft.com/office/drawing/2014/main" id="{A7124683-E668-4D79-BD9F-88B8B0DC6A20}"/>
              </a:ext>
            </a:extLst>
          </p:cNvPr>
          <p:cNvSpPr txBox="1"/>
          <p:nvPr/>
        </p:nvSpPr>
        <p:spPr>
          <a:xfrm>
            <a:off x="168048" y="3962400"/>
            <a:ext cx="9144000" cy="400110"/>
          </a:xfrm>
          <a:prstGeom prst="rect">
            <a:avLst/>
          </a:prstGeom>
          <a:noFill/>
        </p:spPr>
        <p:txBody>
          <a:bodyPr wrap="square" rtlCol="0">
            <a:spAutoFit/>
          </a:bodyPr>
          <a:lstStyle/>
          <a:p>
            <a:pPr marL="342900" indent="-342900">
              <a:buFont typeface="Wingdings" panose="05000000000000000000" pitchFamily="2" charset="2"/>
              <a:buChar char="ü"/>
            </a:pPr>
            <a:r>
              <a:rPr lang="en-IN" sz="2000" dirty="0">
                <a:solidFill>
                  <a:srgbClr val="0000CC"/>
                </a:solidFill>
                <a:latin typeface="Times New Roman" panose="02020603050405020304" pitchFamily="18" charset="0"/>
                <a:cs typeface="Times New Roman" panose="02020603050405020304" pitchFamily="18" charset="0"/>
              </a:rPr>
              <a:t>This equation applicable to linkage with single DOF  is called </a:t>
            </a:r>
            <a:r>
              <a:rPr lang="en-IN" sz="2000" b="1" i="1" dirty="0">
                <a:solidFill>
                  <a:srgbClr val="008000"/>
                </a:solidFill>
                <a:latin typeface="Times New Roman" panose="02020603050405020304" pitchFamily="18" charset="0"/>
                <a:cs typeface="Times New Roman" panose="02020603050405020304" pitchFamily="18" charset="0"/>
              </a:rPr>
              <a:t>“</a:t>
            </a:r>
            <a:r>
              <a:rPr lang="en-IN" sz="2000" b="1" i="1" dirty="0" err="1">
                <a:solidFill>
                  <a:srgbClr val="008000"/>
                </a:solidFill>
                <a:latin typeface="Times New Roman" panose="02020603050405020304" pitchFamily="18" charset="0"/>
                <a:cs typeface="Times New Roman" panose="02020603050405020304" pitchFamily="18" charset="0"/>
              </a:rPr>
              <a:t>Kutzback’s</a:t>
            </a:r>
            <a:r>
              <a:rPr lang="en-IN" sz="2000" b="1" i="1" dirty="0">
                <a:solidFill>
                  <a:srgbClr val="008000"/>
                </a:solidFill>
                <a:latin typeface="Times New Roman" panose="02020603050405020304" pitchFamily="18" charset="0"/>
                <a:cs typeface="Times New Roman" panose="02020603050405020304" pitchFamily="18" charset="0"/>
              </a:rPr>
              <a:t> </a:t>
            </a:r>
            <a:r>
              <a:rPr lang="en-IN" sz="2000" b="1" i="1" dirty="0" err="1">
                <a:solidFill>
                  <a:srgbClr val="008000"/>
                </a:solidFill>
                <a:latin typeface="Times New Roman" panose="02020603050405020304" pitchFamily="18" charset="0"/>
                <a:cs typeface="Times New Roman" panose="02020603050405020304" pitchFamily="18" charset="0"/>
              </a:rPr>
              <a:t>eqn</a:t>
            </a:r>
            <a:r>
              <a:rPr lang="en-IN" sz="2000" b="1" i="1" dirty="0">
                <a:solidFill>
                  <a:srgbClr val="008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1352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A9C71F-3FAB-4084-85FB-CA323C1068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600" y="2384367"/>
            <a:ext cx="8388781" cy="4324572"/>
          </a:xfrm>
          <a:prstGeom prst="rect">
            <a:avLst/>
          </a:prstGeom>
          <a:effectLst>
            <a:glow rad="127000">
              <a:srgbClr val="008000"/>
            </a:glow>
          </a:effectLst>
        </p:spPr>
      </p:pic>
      <p:pic>
        <p:nvPicPr>
          <p:cNvPr id="3" name="Picture 2">
            <a:extLst>
              <a:ext uri="{FF2B5EF4-FFF2-40B4-BE49-F238E27FC236}">
                <a16:creationId xmlns:a16="http://schemas.microsoft.com/office/drawing/2014/main" id="{C8387AAB-4C66-482D-BCF6-0418635E81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67200" y="149061"/>
            <a:ext cx="4553184" cy="3626036"/>
          </a:xfrm>
          <a:prstGeom prst="rect">
            <a:avLst/>
          </a:prstGeom>
          <a:effectLst>
            <a:glow rad="127000">
              <a:srgbClr val="0070C0"/>
            </a:glow>
          </a:effectLst>
        </p:spPr>
      </p:pic>
      <p:pic>
        <p:nvPicPr>
          <p:cNvPr id="4" name="Picture 3">
            <a:extLst>
              <a:ext uri="{FF2B5EF4-FFF2-40B4-BE49-F238E27FC236}">
                <a16:creationId xmlns:a16="http://schemas.microsoft.com/office/drawing/2014/main" id="{A9714228-7E96-4A47-B9FC-E9174BBB6E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28800" y="186468"/>
            <a:ext cx="1962384" cy="2736606"/>
          </a:xfrm>
          <a:prstGeom prst="rect">
            <a:avLst/>
          </a:prstGeom>
        </p:spPr>
      </p:pic>
    </p:spTree>
    <p:extLst>
      <p:ext uri="{BB962C8B-B14F-4D97-AF65-F5344CB8AC3E}">
        <p14:creationId xmlns:p14="http://schemas.microsoft.com/office/powerpoint/2010/main" val="30811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71CA3D-8E4D-45D2-8443-90560A214B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52400"/>
            <a:ext cx="8350679" cy="1816193"/>
          </a:xfrm>
          <a:prstGeom prst="rect">
            <a:avLst/>
          </a:prstGeom>
          <a:effectLst>
            <a:glow rad="127000">
              <a:srgbClr val="00B0F0"/>
            </a:glow>
          </a:effectLst>
        </p:spPr>
      </p:pic>
      <p:pic>
        <p:nvPicPr>
          <p:cNvPr id="3" name="Picture 2">
            <a:extLst>
              <a:ext uri="{FF2B5EF4-FFF2-40B4-BE49-F238E27FC236}">
                <a16:creationId xmlns:a16="http://schemas.microsoft.com/office/drawing/2014/main" id="{613E0E91-A302-4EE4-B07F-EBFCA2C4C1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86400" y="2070008"/>
            <a:ext cx="3452007" cy="2819400"/>
          </a:xfrm>
          <a:prstGeom prst="rect">
            <a:avLst/>
          </a:prstGeom>
        </p:spPr>
      </p:pic>
      <p:pic>
        <p:nvPicPr>
          <p:cNvPr id="4" name="Picture 3">
            <a:extLst>
              <a:ext uri="{FF2B5EF4-FFF2-40B4-BE49-F238E27FC236}">
                <a16:creationId xmlns:a16="http://schemas.microsoft.com/office/drawing/2014/main" id="{6BB95CB8-7D58-4291-A451-FFAB14F07F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89815" y="101692"/>
            <a:ext cx="4101785" cy="6654615"/>
          </a:xfrm>
          <a:prstGeom prst="rect">
            <a:avLst/>
          </a:prstGeom>
          <a:effectLst>
            <a:glow rad="127000">
              <a:srgbClr val="7030A0">
                <a:alpha val="63000"/>
              </a:srgbClr>
            </a:glow>
          </a:effectLst>
        </p:spPr>
      </p:pic>
    </p:spTree>
    <p:extLst>
      <p:ext uri="{BB962C8B-B14F-4D97-AF65-F5344CB8AC3E}">
        <p14:creationId xmlns:p14="http://schemas.microsoft.com/office/powerpoint/2010/main" val="119566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64739D-93F9-439E-BA5F-4AE740B1750B}"/>
              </a:ext>
            </a:extLst>
          </p:cNvPr>
          <p:cNvSpPr>
            <a:spLocks noGrp="1"/>
          </p:cNvSpPr>
          <p:nvPr>
            <p:ph idx="1"/>
          </p:nvPr>
        </p:nvSpPr>
        <p:spPr>
          <a:xfrm>
            <a:off x="152400" y="228600"/>
            <a:ext cx="8839200" cy="3810000"/>
          </a:xfrm>
          <a:solidFill>
            <a:schemeClr val="bg1"/>
          </a:solidFill>
          <a:effectLst>
            <a:glow rad="127000">
              <a:srgbClr val="FF0000"/>
            </a:glow>
          </a:effectLst>
        </p:spPr>
        <p:txBody>
          <a:bodyPr>
            <a:normAutofit/>
          </a:bodyPr>
          <a:lstStyle/>
          <a:p>
            <a:pPr marL="0" indent="0">
              <a:buNone/>
            </a:pPr>
            <a:r>
              <a:rPr lang="en-US" sz="2000" b="1" u="sng" dirty="0">
                <a:solidFill>
                  <a:srgbClr val="008000"/>
                </a:solidFill>
                <a:latin typeface="Times New Roman" panose="02020603050405020304" pitchFamily="18" charset="0"/>
                <a:cs typeface="Times New Roman" panose="02020603050405020304" pitchFamily="18" charset="0"/>
              </a:rPr>
              <a:t>A kinematic chain is defined as:</a:t>
            </a:r>
            <a:br>
              <a:rPr lang="en-US" sz="2000" b="1" dirty="0">
                <a:latin typeface="Times New Roman" panose="02020603050405020304" pitchFamily="18" charset="0"/>
                <a:cs typeface="Times New Roman" panose="02020603050405020304" pitchFamily="18" charset="0"/>
              </a:rPr>
            </a:br>
            <a:r>
              <a:rPr lang="en-US" sz="2000" i="1" dirty="0">
                <a:solidFill>
                  <a:srgbClr val="0000CC"/>
                </a:solidFill>
                <a:latin typeface="Times New Roman" panose="02020603050405020304" pitchFamily="18" charset="0"/>
                <a:cs typeface="Times New Roman" panose="02020603050405020304" pitchFamily="18" charset="0"/>
              </a:rPr>
              <a:t>An assemblage of links and joints interconnected in a way to provide a controlled output motion in response to a supplied input motion.</a:t>
            </a:r>
          </a:p>
          <a:p>
            <a:pPr marL="0" indent="0">
              <a:buNone/>
            </a:pPr>
            <a:br>
              <a:rPr lang="en-US" sz="2000" i="1" dirty="0">
                <a:latin typeface="Times New Roman" panose="02020603050405020304" pitchFamily="18" charset="0"/>
                <a:cs typeface="Times New Roman" panose="02020603050405020304" pitchFamily="18" charset="0"/>
              </a:rPr>
            </a:br>
            <a:r>
              <a:rPr lang="en-US" sz="2000" b="1" u="sng" dirty="0">
                <a:solidFill>
                  <a:srgbClr val="008000"/>
                </a:solidFill>
                <a:latin typeface="Times New Roman" panose="02020603050405020304" pitchFamily="18" charset="0"/>
                <a:cs typeface="Times New Roman" panose="02020603050405020304" pitchFamily="18" charset="0"/>
              </a:rPr>
              <a:t>A mechanism is defined as:</a:t>
            </a:r>
            <a:br>
              <a:rPr lang="en-US" sz="2000" b="1" dirty="0">
                <a:latin typeface="Times New Roman" panose="02020603050405020304" pitchFamily="18" charset="0"/>
                <a:cs typeface="Times New Roman" panose="02020603050405020304" pitchFamily="18" charset="0"/>
              </a:rPr>
            </a:br>
            <a:r>
              <a:rPr lang="en-US" sz="2000" i="1" dirty="0">
                <a:solidFill>
                  <a:srgbClr val="0000CC"/>
                </a:solidFill>
                <a:latin typeface="Times New Roman" panose="02020603050405020304" pitchFamily="18" charset="0"/>
                <a:cs typeface="Times New Roman" panose="02020603050405020304" pitchFamily="18" charset="0"/>
              </a:rPr>
              <a:t>A kinematic chain in which at least one link has been “grounded,” or attached, to the frame of reference (which itself may be in motion).</a:t>
            </a:r>
          </a:p>
          <a:p>
            <a:pPr marL="0" indent="0">
              <a:buNone/>
            </a:pPr>
            <a:br>
              <a:rPr lang="en-US" sz="2000" i="1" dirty="0">
                <a:latin typeface="Times New Roman" panose="02020603050405020304" pitchFamily="18" charset="0"/>
                <a:cs typeface="Times New Roman" panose="02020603050405020304" pitchFamily="18" charset="0"/>
              </a:rPr>
            </a:br>
            <a:r>
              <a:rPr lang="en-US" sz="2000" b="1" u="sng" dirty="0">
                <a:solidFill>
                  <a:srgbClr val="008000"/>
                </a:solidFill>
                <a:latin typeface="Times New Roman" panose="02020603050405020304" pitchFamily="18" charset="0"/>
                <a:cs typeface="Times New Roman" panose="02020603050405020304" pitchFamily="18" charset="0"/>
              </a:rPr>
              <a:t>A machine is defined as:</a:t>
            </a:r>
            <a:br>
              <a:rPr lang="en-US" sz="2000" b="1" dirty="0">
                <a:latin typeface="Times New Roman" panose="02020603050405020304" pitchFamily="18" charset="0"/>
                <a:cs typeface="Times New Roman" panose="02020603050405020304" pitchFamily="18" charset="0"/>
              </a:rPr>
            </a:br>
            <a:r>
              <a:rPr lang="en-US" sz="2000" i="1" dirty="0">
                <a:solidFill>
                  <a:srgbClr val="0000CC"/>
                </a:solidFill>
                <a:latin typeface="Times New Roman" panose="02020603050405020304" pitchFamily="18" charset="0"/>
                <a:cs typeface="Times New Roman" panose="02020603050405020304" pitchFamily="18" charset="0"/>
              </a:rPr>
              <a:t>A combination of resistant bodies arranged to compel the mechanical forces of nature to do work accompanied by determinate motions.</a:t>
            </a:r>
            <a:endParaRPr lang="en-IN" sz="2000" dirty="0">
              <a:solidFill>
                <a:srgbClr val="0000CC"/>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8DF1825-63E0-421E-8186-7992B4DA31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760" y="4058920"/>
            <a:ext cx="4591286" cy="2406774"/>
          </a:xfrm>
          <a:prstGeom prst="rect">
            <a:avLst/>
          </a:prstGeom>
          <a:effectLst>
            <a:glow rad="127000">
              <a:srgbClr val="008000"/>
            </a:glow>
          </a:effectLst>
        </p:spPr>
      </p:pic>
      <p:pic>
        <p:nvPicPr>
          <p:cNvPr id="2052" name="Picture 4" descr="The Crank and Slider Mechanism">
            <a:extLst>
              <a:ext uri="{FF2B5EF4-FFF2-40B4-BE49-F238E27FC236}">
                <a16:creationId xmlns:a16="http://schemas.microsoft.com/office/drawing/2014/main" id="{301D9EAB-62DE-43B5-95DB-8CAEBA3A4802}"/>
              </a:ext>
            </a:extLst>
          </p:cNvPr>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25716" y="4495800"/>
            <a:ext cx="3505200" cy="1752600"/>
          </a:xfrm>
          <a:prstGeom prst="rect">
            <a:avLst/>
          </a:prstGeom>
          <a:solidFill>
            <a:schemeClr val="bg1"/>
          </a:solidFill>
        </p:spPr>
      </p:pic>
      <p:sp>
        <p:nvSpPr>
          <p:cNvPr id="8" name="Rectangle 7">
            <a:extLst>
              <a:ext uri="{FF2B5EF4-FFF2-40B4-BE49-F238E27FC236}">
                <a16:creationId xmlns:a16="http://schemas.microsoft.com/office/drawing/2014/main" id="{3804ED28-1C83-4958-A4A5-F1B1D54CCDB0}"/>
              </a:ext>
            </a:extLst>
          </p:cNvPr>
          <p:cNvSpPr/>
          <p:nvPr/>
        </p:nvSpPr>
        <p:spPr>
          <a:xfrm>
            <a:off x="365760" y="389216"/>
            <a:ext cx="8349916" cy="2585323"/>
          </a:xfrm>
          <a:prstGeom prst="rect">
            <a:avLst/>
          </a:prstGeom>
          <a:solidFill>
            <a:schemeClr val="accent1">
              <a:lumMod val="20000"/>
              <a:lumOff val="80000"/>
            </a:schemeClr>
          </a:solidFill>
          <a:effectLst>
            <a:glow rad="127000">
              <a:srgbClr val="0070C0"/>
            </a:glow>
          </a:effectLst>
        </p:spPr>
        <p:txBody>
          <a:bodyPr wrap="square">
            <a:spAutoFit/>
          </a:bodyPr>
          <a:lstStyle/>
          <a:p>
            <a:pPr marL="285750" indent="-285750">
              <a:buFont typeface="Wingdings" panose="05000000000000000000" pitchFamily="2" charset="2"/>
              <a:buChar char="ü"/>
            </a:pPr>
            <a:r>
              <a:rPr lang="en-US" b="1" u="sng" dirty="0">
                <a:solidFill>
                  <a:srgbClr val="FF0000"/>
                </a:solidFill>
                <a:latin typeface="Times New Roman" panose="02020603050405020304" pitchFamily="18" charset="0"/>
                <a:cs typeface="Times New Roman" panose="02020603050405020304" pitchFamily="18" charset="0"/>
              </a:rPr>
              <a:t>Kinematics </a:t>
            </a:r>
            <a:r>
              <a:rPr lang="en-US" dirty="0">
                <a:solidFill>
                  <a:srgbClr val="002060"/>
                </a:solidFill>
                <a:latin typeface="Times New Roman" panose="02020603050405020304" pitchFamily="18" charset="0"/>
                <a:cs typeface="Times New Roman" panose="02020603050405020304" pitchFamily="18" charset="0"/>
              </a:rPr>
              <a:t>is a branch of science, which deals with motions of various points and their relationships, without giving any reference to the forces, which are responsible for causing the motions. </a:t>
            </a:r>
          </a:p>
          <a:p>
            <a:pPr marL="285750" indent="-285750">
              <a:buFont typeface="Wingdings" panose="05000000000000000000" pitchFamily="2" charset="2"/>
              <a:buChar char="ü"/>
            </a:pPr>
            <a:r>
              <a:rPr lang="en-US" dirty="0">
                <a:solidFill>
                  <a:srgbClr val="002060"/>
                </a:solidFill>
                <a:latin typeface="Times New Roman" panose="02020603050405020304" pitchFamily="18" charset="0"/>
                <a:cs typeface="Times New Roman" panose="02020603050405020304" pitchFamily="18" charset="0"/>
              </a:rPr>
              <a:t>Thus it’s study from geometric point of view displacement, velocity and acceleration. </a:t>
            </a:r>
          </a:p>
          <a:p>
            <a:pPr marL="285750" indent="-285750">
              <a:buFont typeface="Wingdings" panose="05000000000000000000" pitchFamily="2" charset="2"/>
              <a:buChar char="ü"/>
            </a:pPr>
            <a:endParaRPr lang="en-US" dirty="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b="1" u="sng" dirty="0">
                <a:solidFill>
                  <a:srgbClr val="008000"/>
                </a:solidFill>
                <a:latin typeface="Times New Roman" panose="02020603050405020304" pitchFamily="18" charset="0"/>
                <a:cs typeface="Times New Roman" panose="02020603050405020304" pitchFamily="18" charset="0"/>
              </a:rPr>
              <a:t>Dynamics: </a:t>
            </a:r>
            <a:r>
              <a:rPr lang="en-US" dirty="0">
                <a:solidFill>
                  <a:srgbClr val="002060"/>
                </a:solidFill>
                <a:latin typeface="Times New Roman" panose="02020603050405020304" pitchFamily="18" charset="0"/>
                <a:cs typeface="Times New Roman" panose="02020603050405020304" pitchFamily="18" charset="0"/>
              </a:rPr>
              <a:t>It deals with evaluation of forces impressed upon different parts of mechanism. The forces can be either static or dynamics.</a:t>
            </a:r>
          </a:p>
          <a:p>
            <a:r>
              <a:rPr lang="en-US" dirty="0">
                <a:solidFill>
                  <a:srgbClr val="FF0000"/>
                </a:solidFill>
                <a:latin typeface="Times New Roman" panose="02020603050405020304" pitchFamily="18" charset="0"/>
                <a:cs typeface="Times New Roman" panose="02020603050405020304" pitchFamily="18" charset="0"/>
              </a:rPr>
              <a:t>Kinetics is the study of forces when body is in motion</a:t>
            </a:r>
          </a:p>
          <a:p>
            <a:r>
              <a:rPr lang="en-US" dirty="0">
                <a:solidFill>
                  <a:srgbClr val="FF0000"/>
                </a:solidFill>
                <a:latin typeface="Times New Roman" panose="02020603050405020304" pitchFamily="18" charset="0"/>
                <a:cs typeface="Times New Roman" panose="02020603050405020304" pitchFamily="18" charset="0"/>
              </a:rPr>
              <a:t>Statics is the study of forces when body is in stationary.</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077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CEEE38-1A4A-4EEF-BEB2-7D0E9F9761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7"/>
          <a:stretch/>
        </p:blipFill>
        <p:spPr>
          <a:xfrm>
            <a:off x="144379" y="228600"/>
            <a:ext cx="4114800" cy="6400800"/>
          </a:xfrm>
          <a:prstGeom prst="rect">
            <a:avLst/>
          </a:prstGeom>
          <a:effectLst>
            <a:glow rad="127000">
              <a:srgbClr val="00B050"/>
            </a:glow>
          </a:effectLst>
        </p:spPr>
      </p:pic>
      <p:pic>
        <p:nvPicPr>
          <p:cNvPr id="7" name="Picture 6">
            <a:extLst>
              <a:ext uri="{FF2B5EF4-FFF2-40B4-BE49-F238E27FC236}">
                <a16:creationId xmlns:a16="http://schemas.microsoft.com/office/drawing/2014/main" id="{8798B17B-2937-4399-B378-A16D228178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9"/>
          <a:stretch/>
        </p:blipFill>
        <p:spPr>
          <a:xfrm>
            <a:off x="4572000" y="153200"/>
            <a:ext cx="4419600" cy="6553200"/>
          </a:xfrm>
          <a:prstGeom prst="rect">
            <a:avLst/>
          </a:prstGeom>
          <a:effectLst>
            <a:glow rad="127000">
              <a:srgbClr val="FF0000"/>
            </a:glow>
          </a:effectLst>
        </p:spPr>
      </p:pic>
      <p:sp>
        <p:nvSpPr>
          <p:cNvPr id="8" name="Rectangle 7">
            <a:extLst>
              <a:ext uri="{FF2B5EF4-FFF2-40B4-BE49-F238E27FC236}">
                <a16:creationId xmlns:a16="http://schemas.microsoft.com/office/drawing/2014/main" id="{FDEEF74D-B46B-4FCB-A44B-BE278A4BA054}"/>
              </a:ext>
            </a:extLst>
          </p:cNvPr>
          <p:cNvSpPr/>
          <p:nvPr/>
        </p:nvSpPr>
        <p:spPr>
          <a:xfrm>
            <a:off x="287154" y="244642"/>
            <a:ext cx="8686800" cy="6463308"/>
          </a:xfrm>
          <a:prstGeom prst="rect">
            <a:avLst/>
          </a:prstGeom>
          <a:solidFill>
            <a:schemeClr val="bg1"/>
          </a:solidFill>
          <a:effectLst>
            <a:glow rad="127000">
              <a:srgbClr val="0070C0"/>
            </a:glow>
          </a:effectLst>
        </p:spPr>
        <p:txBody>
          <a:bodyPr wrap="square">
            <a:spAutoFit/>
          </a:bodyPr>
          <a:lstStyle/>
          <a:p>
            <a:pPr marL="342900" indent="-342900">
              <a:buFont typeface="+mj-lt"/>
              <a:buAutoNum type="arabicPeriod"/>
            </a:pPr>
            <a:r>
              <a:rPr lang="en-US" dirty="0">
                <a:solidFill>
                  <a:srgbClr val="0000CC"/>
                </a:solidFill>
                <a:latin typeface="TimesNewRoman"/>
              </a:rPr>
              <a:t>If the point A moves by a known amount, by how much amount the point B moves?</a:t>
            </a:r>
          </a:p>
          <a:p>
            <a:pPr marL="342900" indent="-342900">
              <a:buFont typeface="+mj-lt"/>
              <a:buAutoNum type="arabicPeriod"/>
            </a:pPr>
            <a:r>
              <a:rPr lang="en-US" dirty="0">
                <a:solidFill>
                  <a:srgbClr val="0000CC"/>
                </a:solidFill>
                <a:latin typeface="TimesNewRoman"/>
              </a:rPr>
              <a:t>If the motion of the point A is taking place at a known amount of velocity, what would be the velocity of point B ?</a:t>
            </a:r>
          </a:p>
          <a:p>
            <a:pPr marL="342900" indent="-342900">
              <a:buFont typeface="+mj-lt"/>
              <a:buAutoNum type="arabicPeriod"/>
            </a:pPr>
            <a:r>
              <a:rPr lang="en-US" dirty="0">
                <a:solidFill>
                  <a:srgbClr val="0000CC"/>
                </a:solidFill>
                <a:latin typeface="TimesNewRoman"/>
              </a:rPr>
              <a:t>Knowing the velocity of point A, can you tell the angular velocity of rotation of the</a:t>
            </a:r>
            <a:br>
              <a:rPr lang="en-US" dirty="0">
                <a:solidFill>
                  <a:srgbClr val="0000CC"/>
                </a:solidFill>
                <a:latin typeface="TimesNewRoman"/>
              </a:rPr>
            </a:br>
            <a:r>
              <a:rPr lang="en-US" dirty="0">
                <a:solidFill>
                  <a:srgbClr val="0000CC"/>
                </a:solidFill>
                <a:latin typeface="TimesNewRoman"/>
              </a:rPr>
              <a:t>crowbar about the pivot?</a:t>
            </a:r>
          </a:p>
          <a:p>
            <a:pPr marL="342900" indent="-342900">
              <a:buFont typeface="+mj-lt"/>
              <a:buAutoNum type="arabicPeriod"/>
            </a:pPr>
            <a:r>
              <a:rPr lang="en-US" dirty="0">
                <a:solidFill>
                  <a:srgbClr val="0000CC"/>
                </a:solidFill>
                <a:latin typeface="TimesNewRoman"/>
              </a:rPr>
              <a:t>If the acceleration of point A is known, what will be the acceleration of point B ?</a:t>
            </a:r>
          </a:p>
          <a:p>
            <a:pPr marL="342900" indent="-342900">
              <a:buFont typeface="+mj-lt"/>
              <a:buAutoNum type="arabicPeriod"/>
            </a:pPr>
            <a:r>
              <a:rPr lang="en-US" dirty="0">
                <a:solidFill>
                  <a:srgbClr val="0000CC"/>
                </a:solidFill>
                <a:latin typeface="TimesNewRoman"/>
              </a:rPr>
              <a:t>If the point A is made to move along a particular path (curve), in a plane perpendicular to</a:t>
            </a:r>
            <a:br>
              <a:rPr lang="en-US" dirty="0">
                <a:solidFill>
                  <a:srgbClr val="0000CC"/>
                </a:solidFill>
                <a:latin typeface="TimesNewRoman"/>
              </a:rPr>
            </a:br>
            <a:r>
              <a:rPr lang="en-US" dirty="0">
                <a:solidFill>
                  <a:srgbClr val="0000CC"/>
                </a:solidFill>
                <a:latin typeface="TimesNewRoman"/>
              </a:rPr>
              <a:t>the plane of paper, what will be the curve followed or traced by point B?</a:t>
            </a:r>
          </a:p>
          <a:p>
            <a:pPr marL="342900" indent="-342900">
              <a:buFont typeface="+mj-lt"/>
              <a:buAutoNum type="arabicPeriod"/>
            </a:pPr>
            <a:endParaRPr lang="en-US" dirty="0">
              <a:solidFill>
                <a:srgbClr val="FF0000"/>
              </a:solidFill>
              <a:latin typeface="TimesNewRoman"/>
            </a:endParaRPr>
          </a:p>
          <a:p>
            <a:r>
              <a:rPr lang="en-US" i="1" dirty="0">
                <a:solidFill>
                  <a:srgbClr val="FF0000"/>
                </a:solidFill>
                <a:latin typeface="TimesNewRoman"/>
              </a:rPr>
              <a:t>It is to be observed that one is trying to relate the motions of points A and  B. No doubt, there is a force involved, which is responsible for causing these motions. But there is no need to consider the force. The above questions may easily be answered by considering the properties of similar triangles. </a:t>
            </a:r>
          </a:p>
          <a:p>
            <a:endParaRPr lang="en-US" dirty="0">
              <a:solidFill>
                <a:srgbClr val="FF0000"/>
              </a:solidFill>
              <a:latin typeface="TimesNewRoman"/>
            </a:endParaRP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Identify some flexible bodies.</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An object, which may be considered as a rigid body in a particular application, may not be in some other application. Give an example to explain this fact. </a:t>
            </a:r>
          </a:p>
          <a:p>
            <a:pPr marL="285750" indent="-285750">
              <a:buFont typeface="Wingdings" panose="05000000000000000000" pitchFamily="2" charset="2"/>
              <a:buChar char="ü"/>
            </a:pPr>
            <a:endParaRPr lang="en-US" dirty="0">
              <a:solidFill>
                <a:srgbClr val="FF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i="1" dirty="0">
                <a:solidFill>
                  <a:srgbClr val="008000"/>
                </a:solidFill>
                <a:latin typeface="Times New Roman" panose="02020603050405020304" pitchFamily="18" charset="0"/>
                <a:cs typeface="Times New Roman" panose="02020603050405020304" pitchFamily="18" charset="0"/>
              </a:rPr>
              <a:t>if it is a , the crank rotates the armature of an electric generator producing electric power which is fed to various electrical appliances</a:t>
            </a:r>
          </a:p>
          <a:p>
            <a:pPr marL="285750" indent="-285750">
              <a:buFont typeface="Wingdings" panose="05000000000000000000" pitchFamily="2" charset="2"/>
              <a:buChar char="ü"/>
            </a:pPr>
            <a:r>
              <a:rPr lang="en-US" i="1" dirty="0">
                <a:solidFill>
                  <a:srgbClr val="008000"/>
                </a:solidFill>
                <a:latin typeface="Times New Roman" panose="02020603050405020304" pitchFamily="18" charset="0"/>
                <a:cs typeface="Times New Roman" panose="02020603050405020304" pitchFamily="18" charset="0"/>
              </a:rPr>
              <a:t> if it is an , the crank rotates the wheels and the vehicle is made to move on the road</a:t>
            </a:r>
          </a:p>
          <a:p>
            <a:pPr marL="285750" indent="-285750">
              <a:buFont typeface="Wingdings" panose="05000000000000000000" pitchFamily="2" charset="2"/>
              <a:buChar char="ü"/>
            </a:pPr>
            <a:r>
              <a:rPr lang="en-US" i="1" dirty="0">
                <a:solidFill>
                  <a:srgbClr val="008000"/>
                </a:solidFill>
                <a:latin typeface="Times New Roman" panose="02020603050405020304" pitchFamily="18" charset="0"/>
                <a:cs typeface="Times New Roman" panose="02020603050405020304" pitchFamily="18" charset="0"/>
              </a:rPr>
              <a:t>if it is a , the crank rotates the impeller of the pump and the water is lifted</a:t>
            </a:r>
            <a:br>
              <a:rPr lang="en-US" i="1" dirty="0">
                <a:solidFill>
                  <a:srgbClr val="008000"/>
                </a:solidFill>
                <a:latin typeface="Times New Roman" panose="02020603050405020304" pitchFamily="18" charset="0"/>
                <a:cs typeface="Times New Roman" panose="02020603050405020304" pitchFamily="18" charset="0"/>
              </a:rPr>
            </a:br>
            <a:r>
              <a:rPr lang="en-US" i="1" dirty="0">
                <a:solidFill>
                  <a:srgbClr val="008000"/>
                </a:solidFill>
                <a:latin typeface="Times New Roman" panose="02020603050405020304" pitchFamily="18" charset="0"/>
                <a:cs typeface="Times New Roman" panose="02020603050405020304" pitchFamily="18" charset="0"/>
              </a:rPr>
              <a:t>to greater heights.</a:t>
            </a:r>
            <a:endParaRPr lang="en-US" dirty="0">
              <a:solidFill>
                <a:srgbClr val="FF0000"/>
              </a:solidFill>
              <a:latin typeface="TimesNewRoman"/>
            </a:endParaRPr>
          </a:p>
        </p:txBody>
      </p:sp>
    </p:spTree>
    <p:extLst>
      <p:ext uri="{BB962C8B-B14F-4D97-AF65-F5344CB8AC3E}">
        <p14:creationId xmlns:p14="http://schemas.microsoft.com/office/powerpoint/2010/main" val="246532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E3041-3416-4A14-B9F3-E4BC2B80517D}"/>
              </a:ext>
            </a:extLst>
          </p:cNvPr>
          <p:cNvSpPr/>
          <p:nvPr/>
        </p:nvSpPr>
        <p:spPr>
          <a:xfrm>
            <a:off x="152400" y="381000"/>
            <a:ext cx="8839200" cy="4524315"/>
          </a:xfrm>
          <a:prstGeom prst="rect">
            <a:avLst/>
          </a:prstGeom>
          <a:solidFill>
            <a:schemeClr val="bg1"/>
          </a:solidFill>
          <a:effectLst>
            <a:glow rad="127000">
              <a:srgbClr val="00B050"/>
            </a:glow>
          </a:effectLst>
        </p:spPr>
        <p:txBody>
          <a:bodyPr wrap="square">
            <a:spAutoFit/>
          </a:bodyPr>
          <a:lstStyle/>
          <a:p>
            <a:pPr marL="285750" indent="-285750">
              <a:buFont typeface="Wingdings" panose="05000000000000000000" pitchFamily="2" charset="2"/>
              <a:buChar char="Ø"/>
            </a:pPr>
            <a:r>
              <a:rPr lang="en-US" i="1" dirty="0">
                <a:solidFill>
                  <a:srgbClr val="0000CC"/>
                </a:solidFill>
                <a:latin typeface="Times New Roman" panose="02020603050405020304" pitchFamily="18" charset="0"/>
                <a:cs typeface="Times New Roman" panose="02020603050405020304" pitchFamily="18" charset="0"/>
              </a:rPr>
              <a:t>Kinematics </a:t>
            </a:r>
            <a:r>
              <a:rPr lang="en-US" dirty="0">
                <a:solidFill>
                  <a:srgbClr val="0000CC"/>
                </a:solidFill>
                <a:latin typeface="Times New Roman" panose="02020603050405020304" pitchFamily="18" charset="0"/>
                <a:cs typeface="Times New Roman" panose="02020603050405020304" pitchFamily="18" charset="0"/>
              </a:rPr>
              <a:t>is the study of motion without considering forces. In a </a:t>
            </a:r>
            <a:r>
              <a:rPr lang="en-US" i="1" dirty="0">
                <a:solidFill>
                  <a:srgbClr val="0000CC"/>
                </a:solidFill>
                <a:latin typeface="Times New Roman" panose="02020603050405020304" pitchFamily="18" charset="0"/>
                <a:cs typeface="Times New Roman" panose="02020603050405020304" pitchFamily="18" charset="0"/>
              </a:rPr>
              <a:t>kinematic analysis</a:t>
            </a:r>
            <a:r>
              <a:rPr lang="en-US" dirty="0">
                <a:solidFill>
                  <a:srgbClr val="0000CC"/>
                </a:solidFill>
                <a:latin typeface="Times New Roman" panose="02020603050405020304" pitchFamily="18" charset="0"/>
                <a:cs typeface="Times New Roman" panose="02020603050405020304" pitchFamily="18" charset="0"/>
              </a:rPr>
              <a:t>, positions, displacements, velocities and accelerations are calculated for mechanical system components.</a:t>
            </a:r>
          </a:p>
          <a:p>
            <a:pPr marL="285750" indent="-285750">
              <a:buFont typeface="Wingdings" panose="05000000000000000000" pitchFamily="2" charset="2"/>
              <a:buChar char="Ø"/>
            </a:pPr>
            <a:endParaRPr lang="en-US" dirty="0">
              <a:solidFill>
                <a:srgbClr val="0000CC"/>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rgbClr val="990099"/>
                </a:solidFill>
                <a:latin typeface="Times New Roman" panose="02020603050405020304" pitchFamily="18" charset="0"/>
                <a:cs typeface="Times New Roman" panose="02020603050405020304" pitchFamily="18" charset="0"/>
              </a:rPr>
              <a:t>In comparison to other engineering design studies such as </a:t>
            </a:r>
            <a:r>
              <a:rPr lang="en-US" i="1" dirty="0">
                <a:solidFill>
                  <a:srgbClr val="990099"/>
                </a:solidFill>
                <a:latin typeface="Times New Roman" panose="02020603050405020304" pitchFamily="18" charset="0"/>
                <a:cs typeface="Times New Roman" panose="02020603050405020304" pitchFamily="18" charset="0"/>
              </a:rPr>
              <a:t>statics</a:t>
            </a:r>
            <a:r>
              <a:rPr lang="en-US" dirty="0">
                <a:solidFill>
                  <a:srgbClr val="990099"/>
                </a:solidFill>
                <a:latin typeface="Times New Roman" panose="02020603050405020304" pitchFamily="18" charset="0"/>
                <a:cs typeface="Times New Roman" panose="02020603050405020304" pitchFamily="18" charset="0"/>
              </a:rPr>
              <a:t>, where motion and governing loads are considered according to Newton’s first law.</a:t>
            </a:r>
          </a:p>
          <a:p>
            <a:pPr marL="285750" indent="-285750">
              <a:buFont typeface="Wingdings" panose="05000000000000000000" pitchFamily="2" charset="2"/>
              <a:buChar char="Ø"/>
            </a:pPr>
            <a:endParaRPr lang="en-US" dirty="0">
              <a:solidFill>
                <a:srgbClr val="99009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i="1" dirty="0">
                <a:solidFill>
                  <a:srgbClr val="008000"/>
                </a:solidFill>
                <a:latin typeface="Times New Roman" panose="02020603050405020304" pitchFamily="18" charset="0"/>
                <a:cs typeface="Times New Roman" panose="02020603050405020304" pitchFamily="18" charset="0"/>
              </a:rPr>
              <a:t>Dynamics</a:t>
            </a:r>
            <a:r>
              <a:rPr lang="en-US" dirty="0">
                <a:solidFill>
                  <a:srgbClr val="008000"/>
                </a:solidFill>
                <a:latin typeface="Times New Roman" panose="02020603050405020304" pitchFamily="18" charset="0"/>
                <a:cs typeface="Times New Roman" panose="02020603050405020304" pitchFamily="18" charset="0"/>
              </a:rPr>
              <a:t>, where motion and governing loads are considered according to Newton’s second law, kinematics is the most fundamental engineering design study. </a:t>
            </a:r>
          </a:p>
          <a:p>
            <a:pPr marL="355600"/>
            <a:br>
              <a:rPr lang="en-US" dirty="0">
                <a:solidFill>
                  <a:srgbClr val="00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 Static or dynamic loads acting on the components (considered in statics and dynamics)</a:t>
            </a:r>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 Component material stress and strain responses to the loads (considered in </a:t>
            </a:r>
            <a:r>
              <a:rPr lang="en-US" i="1" dirty="0">
                <a:solidFill>
                  <a:srgbClr val="FF0000"/>
                </a:solidFill>
                <a:latin typeface="Times New Roman" panose="02020603050405020304" pitchFamily="18" charset="0"/>
                <a:cs typeface="Times New Roman" panose="02020603050405020304" pitchFamily="18" charset="0"/>
              </a:rPr>
              <a:t>stress analysis</a:t>
            </a:r>
            <a:r>
              <a:rPr lang="en-US" dirty="0">
                <a:solidFill>
                  <a:srgbClr val="FF0000"/>
                </a:solidFill>
                <a:latin typeface="Times New Roman" panose="02020603050405020304" pitchFamily="18" charset="0"/>
                <a:cs typeface="Times New Roman" panose="02020603050405020304" pitchFamily="18" charset="0"/>
              </a:rPr>
              <a:t>)__ Design of Machine Elements</a:t>
            </a:r>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 Required component dimensions for the working stresses (considered in </a:t>
            </a:r>
            <a:r>
              <a:rPr lang="en-US" i="1" dirty="0">
                <a:solidFill>
                  <a:srgbClr val="FF0000"/>
                </a:solidFill>
                <a:latin typeface="Times New Roman" panose="02020603050405020304" pitchFamily="18" charset="0"/>
                <a:cs typeface="Times New Roman" panose="02020603050405020304" pitchFamily="18" charset="0"/>
              </a:rPr>
              <a:t>machine design</a:t>
            </a:r>
            <a:r>
              <a:rPr lang="en-US" dirty="0">
                <a:solidFill>
                  <a:srgbClr val="FF0000"/>
                </a:solidFill>
                <a:latin typeface="Times New Roman" panose="02020603050405020304" pitchFamily="18" charset="0"/>
                <a:cs typeface="Times New Roman" panose="02020603050405020304" pitchFamily="18" charset="0"/>
              </a:rPr>
              <a:t>) __ Design of Transmission Elements</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FB140D9-BEC4-4EA9-A93C-1126AE5DA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2895600"/>
            <a:ext cx="8810324" cy="3733800"/>
          </a:xfrm>
          <a:prstGeom prst="rect">
            <a:avLst/>
          </a:prstGeom>
          <a:effectLst>
            <a:glow rad="127000">
              <a:srgbClr val="FF0000"/>
            </a:glow>
          </a:effectLst>
        </p:spPr>
      </p:pic>
      <p:sp>
        <p:nvSpPr>
          <p:cNvPr id="8" name="Rectangle 7">
            <a:extLst>
              <a:ext uri="{FF2B5EF4-FFF2-40B4-BE49-F238E27FC236}">
                <a16:creationId xmlns:a16="http://schemas.microsoft.com/office/drawing/2014/main" id="{55A6915D-8ABA-45AB-BEBA-B0B79ED3011C}"/>
              </a:ext>
            </a:extLst>
          </p:cNvPr>
          <p:cNvSpPr/>
          <p:nvPr/>
        </p:nvSpPr>
        <p:spPr>
          <a:xfrm>
            <a:off x="278531" y="3429000"/>
            <a:ext cx="8586938" cy="2585323"/>
          </a:xfrm>
          <a:prstGeom prst="rect">
            <a:avLst/>
          </a:prstGeom>
          <a:solidFill>
            <a:schemeClr val="tx2">
              <a:lumMod val="20000"/>
              <a:lumOff val="80000"/>
            </a:schemeClr>
          </a:solidFill>
          <a:effectLst>
            <a:glow rad="127000">
              <a:srgbClr val="7030A0"/>
            </a:glow>
          </a:effectLst>
        </p:spPr>
        <p:txBody>
          <a:bodyPr wrap="square">
            <a:spAutoFit/>
          </a:bodyPr>
          <a:lstStyle/>
          <a:p>
            <a:pPr marL="285750" indent="-285750">
              <a:buFont typeface="Wingdings" panose="05000000000000000000" pitchFamily="2" charset="2"/>
              <a:buChar char="v"/>
            </a:pPr>
            <a:r>
              <a:rPr lang="en-US" dirty="0">
                <a:solidFill>
                  <a:srgbClr val="000000"/>
                </a:solidFill>
                <a:latin typeface="Times New Roman" panose="02020603050405020304" pitchFamily="18" charset="0"/>
                <a:cs typeface="Times New Roman" panose="02020603050405020304" pitchFamily="18" charset="0"/>
              </a:rPr>
              <a:t>kinematic analysis would be revealed as excessive acceleration in a dynamic analysis, which, in turn, could produce excessive dynamic forces. </a:t>
            </a:r>
          </a:p>
          <a:p>
            <a:pPr marL="285750" indent="-285750">
              <a:buFont typeface="Wingdings" panose="05000000000000000000" pitchFamily="2" charset="2"/>
              <a:buChar char="v"/>
            </a:pPr>
            <a:endParaRPr lang="en-US"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solidFill>
                  <a:srgbClr val="000000"/>
                </a:solidFill>
                <a:latin typeface="Times New Roman" panose="02020603050405020304" pitchFamily="18" charset="0"/>
                <a:cs typeface="Times New Roman" panose="02020603050405020304" pitchFamily="18" charset="0"/>
              </a:rPr>
              <a:t>These excessive dynamic forces would likely produce high stresses. These high stresses may require a material selection or component dimensions that make the overall component design impractical for the intended design application.</a:t>
            </a:r>
            <a:r>
              <a:rPr lang="en-US"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Kinematic study must be done first before considering the follow-on engineering design studies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54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utomobile Transmission System and its Components">
            <a:extLst>
              <a:ext uri="{FF2B5EF4-FFF2-40B4-BE49-F238E27FC236}">
                <a16:creationId xmlns:a16="http://schemas.microsoft.com/office/drawing/2014/main" id="{ABC499DE-C75F-4F2E-9DB6-357932838EE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o rovers to roll on Mars again: Curiosity and Mars 2020">
            <a:extLst>
              <a:ext uri="{FF2B5EF4-FFF2-40B4-BE49-F238E27FC236}">
                <a16:creationId xmlns:a16="http://schemas.microsoft.com/office/drawing/2014/main" id="{0E68E824-A3CD-49B7-A6F1-1D1A4E8E677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381000"/>
            <a:ext cx="9144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ars 2020 Rover Collecting Samples">
            <a:extLst>
              <a:ext uri="{FF2B5EF4-FFF2-40B4-BE49-F238E27FC236}">
                <a16:creationId xmlns:a16="http://schemas.microsoft.com/office/drawing/2014/main" id="{9ACF46E6-9CB3-47E5-9E70-26910D250717}"/>
              </a:ext>
            </a:extLst>
          </p:cNvPr>
          <p:cNvPicPr>
            <a:picLocks noChangeAspect="1" noChangeArrowheads="1" noCrop="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897" y="720725"/>
            <a:ext cx="9144000" cy="5146675"/>
          </a:xfrm>
          <a:prstGeom prst="rect">
            <a:avLst/>
          </a:prstGeom>
          <a:noFill/>
          <a:effectLst>
            <a:glow rad="127000">
              <a:srgbClr val="00B05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6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ineshaft Bearings">
            <a:extLst>
              <a:ext uri="{FF2B5EF4-FFF2-40B4-BE49-F238E27FC236}">
                <a16:creationId xmlns:a16="http://schemas.microsoft.com/office/drawing/2014/main" id="{9836BD5C-6533-4865-8E26-E1B3AF30E8A9}"/>
              </a:ext>
            </a:extLst>
          </p:cNvPr>
          <p:cNvPicPr>
            <a:picLocks noChangeAspect="1" noChangeArrowheads="1" noCrop="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8600" y="228600"/>
            <a:ext cx="4423740" cy="1838324"/>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4" name="Picture 12" descr="Classification of kinematic pairs with examples">
            <a:extLst>
              <a:ext uri="{FF2B5EF4-FFF2-40B4-BE49-F238E27FC236}">
                <a16:creationId xmlns:a16="http://schemas.microsoft.com/office/drawing/2014/main" id="{D19CB522-AB44-48CD-8259-D361DF5C163F}"/>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5715000" y="457200"/>
            <a:ext cx="2095500" cy="2095500"/>
          </a:xfrm>
          <a:prstGeom prst="rect">
            <a:avLst/>
          </a:prstGeom>
          <a:noFill/>
          <a:effectLst>
            <a:glow rad="127000">
              <a:schemeClr val="tx1"/>
            </a:glow>
          </a:effectLst>
          <a:extLst>
            <a:ext uri="{909E8E84-426E-40DD-AFC4-6F175D3DCCD1}">
              <a14:hiddenFill xmlns:a14="http://schemas.microsoft.com/office/drawing/2010/main">
                <a:solidFill>
                  <a:srgbClr val="FFFFFF"/>
                </a:solidFill>
              </a14:hiddenFill>
            </a:ext>
          </a:extLst>
        </p:spPr>
      </p:pic>
      <p:pic>
        <p:nvPicPr>
          <p:cNvPr id="6152" name="Picture 8" descr="Automatic Vs Manual Transmission GIF | Gfycat">
            <a:extLst>
              <a:ext uri="{FF2B5EF4-FFF2-40B4-BE49-F238E27FC236}">
                <a16:creationId xmlns:a16="http://schemas.microsoft.com/office/drawing/2014/main" id="{3AFE86AA-D3C2-4EA8-8C29-569732292153}"/>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228600" y="2971800"/>
            <a:ext cx="4762500" cy="2743200"/>
          </a:xfrm>
          <a:prstGeom prst="rect">
            <a:avLst/>
          </a:prstGeom>
          <a:noFill/>
          <a:effectLst>
            <a:glow rad="127000">
              <a:srgbClr val="990099"/>
            </a:glow>
          </a:effectLst>
          <a:extLst>
            <a:ext uri="{909E8E84-426E-40DD-AFC4-6F175D3DCCD1}">
              <a14:hiddenFill xmlns:a14="http://schemas.microsoft.com/office/drawing/2010/main">
                <a:solidFill>
                  <a:srgbClr val="FFFFFF"/>
                </a:solidFill>
              </a14:hiddenFill>
            </a:ext>
          </a:extLst>
        </p:spPr>
      </p:pic>
      <p:pic>
        <p:nvPicPr>
          <p:cNvPr id="6154" name="Picture 10" descr="21 Mechanical gifs ideas | mechanical design, mechanical engineering,  mechanic">
            <a:extLst>
              <a:ext uri="{FF2B5EF4-FFF2-40B4-BE49-F238E27FC236}">
                <a16:creationId xmlns:a16="http://schemas.microsoft.com/office/drawing/2014/main" id="{DD03631E-9F28-46B5-8B22-5B5D2E726698}"/>
              </a:ext>
            </a:extLst>
          </p:cNvPr>
          <p:cNvPicPr>
            <a:picLocks noChangeAspect="1" noChangeArrowheads="1" noCrop="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79595" y="3086100"/>
            <a:ext cx="3771900" cy="2514600"/>
          </a:xfrm>
          <a:prstGeom prst="rect">
            <a:avLst/>
          </a:prstGeom>
          <a:noFill/>
          <a:effectLst>
            <a:glow rad="127000">
              <a:srgbClr val="00B05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61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EB10B-246F-454D-A77A-246C471697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38800" y="1018674"/>
            <a:ext cx="3352800" cy="3136954"/>
          </a:xfrm>
          <a:prstGeom prst="rect">
            <a:avLst/>
          </a:prstGeom>
          <a:effectLst>
            <a:glow rad="127000">
              <a:srgbClr val="CC0066"/>
            </a:glow>
          </a:effectLst>
        </p:spPr>
      </p:pic>
      <p:sp>
        <p:nvSpPr>
          <p:cNvPr id="3" name="Title 2">
            <a:extLst>
              <a:ext uri="{FF2B5EF4-FFF2-40B4-BE49-F238E27FC236}">
                <a16:creationId xmlns:a16="http://schemas.microsoft.com/office/drawing/2014/main" id="{7692899E-6417-41F9-97BB-B08BF9A18387}"/>
              </a:ext>
            </a:extLst>
          </p:cNvPr>
          <p:cNvSpPr>
            <a:spLocks noGrp="1"/>
          </p:cNvSpPr>
          <p:nvPr>
            <p:ph type="title"/>
          </p:nvPr>
        </p:nvSpPr>
        <p:spPr>
          <a:xfrm>
            <a:off x="457200" y="274638"/>
            <a:ext cx="8229600" cy="563562"/>
          </a:xfrm>
        </p:spPr>
        <p:txBody>
          <a:bodyPr>
            <a:normAutofit/>
          </a:bodyPr>
          <a:lstStyle/>
          <a:p>
            <a:r>
              <a:rPr lang="en-IN" sz="2400" b="1" u="sng" dirty="0">
                <a:solidFill>
                  <a:srgbClr val="0000CC"/>
                </a:solidFill>
              </a:rPr>
              <a:t>Degree of Freedom</a:t>
            </a:r>
          </a:p>
        </p:txBody>
      </p:sp>
      <p:pic>
        <p:nvPicPr>
          <p:cNvPr id="4" name="Picture 3">
            <a:extLst>
              <a:ext uri="{FF2B5EF4-FFF2-40B4-BE49-F238E27FC236}">
                <a16:creationId xmlns:a16="http://schemas.microsoft.com/office/drawing/2014/main" id="{64801E50-981E-4B65-AD12-397EAA9986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19200"/>
            <a:ext cx="5638800" cy="1447800"/>
          </a:xfrm>
          <a:prstGeom prst="rect">
            <a:avLst/>
          </a:prstGeom>
          <a:effectLst>
            <a:glow rad="127000">
              <a:srgbClr val="008000"/>
            </a:glow>
          </a:effectLst>
        </p:spPr>
      </p:pic>
      <p:pic>
        <p:nvPicPr>
          <p:cNvPr id="5" name="Picture 4">
            <a:extLst>
              <a:ext uri="{FF2B5EF4-FFF2-40B4-BE49-F238E27FC236}">
                <a16:creationId xmlns:a16="http://schemas.microsoft.com/office/drawing/2014/main" id="{F29AEADD-5679-4220-8C78-0B28F20380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070458"/>
            <a:ext cx="5486400" cy="1272941"/>
          </a:xfrm>
          <a:prstGeom prst="rect">
            <a:avLst/>
          </a:prstGeom>
          <a:effectLst>
            <a:glow rad="127000">
              <a:srgbClr val="0070C0"/>
            </a:glow>
          </a:effectLst>
        </p:spPr>
      </p:pic>
    </p:spTree>
    <p:extLst>
      <p:ext uri="{BB962C8B-B14F-4D97-AF65-F5344CB8AC3E}">
        <p14:creationId xmlns:p14="http://schemas.microsoft.com/office/powerpoint/2010/main" val="188817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13266</TotalTime>
  <Words>2182</Words>
  <Application>Microsoft Office PowerPoint</Application>
  <PresentationFormat>On-screen Show (4:3)</PresentationFormat>
  <Paragraphs>112</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PalatinoLTStd-Italic</vt:lpstr>
      <vt:lpstr>PalatinoLTStd-Roman</vt:lpstr>
      <vt:lpstr>Times New Roman</vt:lpstr>
      <vt:lpstr>TimesNewRoman</vt:lpstr>
      <vt:lpstr>Wingdings</vt:lpstr>
      <vt:lpstr>Office Theme</vt:lpstr>
      <vt:lpstr>KNEMATICS OF MACHNERY Chapter 1 1st B. Tech_ Sem 2 Dr P SURESH  APRIL – JUNE 2022 sureshp@nitw.ac.in 8248754482 </vt:lpstr>
      <vt:lpstr>Syllabus:  Introduction to Mechanisms: Basic terminology, kinematic chains, Mechanisms, Degrees of freedom, Four bar chain - equivalents, inversions and their applications. Case studies on Straight line mechanisms, steering gear mechanisms and other general mechanisms.  Kinematic Analysis of Planar Mechanisms: Position analysis of single degree of freedom mechanisms, range of motion, extreme positions, transmission angle and quick return ratio. Building blocks for Velocity and Acceleration analysis- sliding pair, turning pair and turn slide pair. Graphical and Analytical methods for the velocity and acceleration analysis of four bar, slider crank and other single degree of freedom mechanisms.  Synthesis of Mechanisms: Dimensional synthesis, function generation, path generation and motion generation, Synthesis of single degree freedom closed loop mechanisms for specified Instantaneous conditions. Identification of available number of equations, input and output variables, design parameters and choice of free variables/parameters. Well-defined under constrained and over-constrained mechanism synthesis.  Gears and Gear trains: Classification, Terminology, Law of Gearing, Interference and methods to avoid interference in spur gears. Simple, compound, reverted and cycloidal gear trains.  Cams: Classification of cams and followers, applications, SVAJ (Plot position (s), velocity (v), acceleration (a) and jerk (j) versus cam angle) diagrams. Overview of motion programs and synthesis of cam profiles.</vt:lpstr>
      <vt:lpstr>PowerPoint Presentation</vt:lpstr>
      <vt:lpstr>PowerPoint Presentation</vt:lpstr>
      <vt:lpstr>PowerPoint Presentation</vt:lpstr>
      <vt:lpstr>PowerPoint Presentation</vt:lpstr>
      <vt:lpstr>PowerPoint Presentation</vt:lpstr>
      <vt:lpstr>PowerPoint Presentation</vt:lpstr>
      <vt:lpstr>Degree of Freedom</vt:lpstr>
      <vt:lpstr>PowerPoint Presentation</vt:lpstr>
      <vt:lpstr>PowerPoint Presentation</vt:lpstr>
      <vt:lpstr>PowerPoint Presentation</vt:lpstr>
      <vt:lpstr>Types of Constrained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KINEMATIC DIAGRAMS</vt:lpstr>
      <vt:lpstr>Find the Types of Pair, DOF and Joints ??</vt:lpstr>
      <vt:lpstr>PowerPoint Presentation</vt:lpstr>
      <vt:lpstr>PowerPoint Presentation</vt:lpstr>
      <vt:lpstr>PowerPoint Presentation</vt:lpstr>
      <vt:lpstr>PowerPoint Presentation</vt:lpstr>
      <vt:lpstr>PowerPoint Presentation</vt:lpstr>
      <vt:lpstr>PowerPoint Presentation</vt:lpstr>
      <vt:lpstr>Mobility of Mechanism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KNEMATICS OF MACHNERY 1st B. Tech_ Sem 2 Dr P SURESH  APRIL – JUNE 2022 sureshp@nitw.ac.in 8248754482</dc:title>
  <dc:creator>Suresh Periyannan</dc:creator>
  <cp:lastModifiedBy>Shiva Ramakrishna</cp:lastModifiedBy>
  <cp:revision>147</cp:revision>
  <dcterms:created xsi:type="dcterms:W3CDTF">2006-08-16T00:00:00Z</dcterms:created>
  <dcterms:modified xsi:type="dcterms:W3CDTF">2022-04-24T18:13:49Z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34204242</vt:lpwstr>
  </property>
  <property fmtid="{D5CDD505-2E9C-101B-9397-08002B2CF9AE}" pid="3" name="NXPowerLiteSettings">
    <vt:lpwstr>F7000400038000</vt:lpwstr>
  </property>
  <property fmtid="{D5CDD505-2E9C-101B-9397-08002B2CF9AE}" pid="4" name="NXPowerLiteVersion">
    <vt:lpwstr>S9.1.4</vt:lpwstr>
  </property>
</Properties>
</file>